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4401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988820"/>
            <a:ext cx="502920" cy="144018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3429000"/>
            <a:ext cx="502920" cy="14401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869180"/>
            <a:ext cx="502920" cy="14401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Spondyloarthropathies séronégatives</a:t>
            </a:r>
            <a:endParaRPr lang="en-US" sz="3100" dirty="0"/>
          </a:p>
        </p:txBody>
      </p:sp>
      <p:sp>
        <p:nvSpPr>
          <p:cNvPr id="10" name="Text 8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groupe · Les trois tableaux · L'escalade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Spondylarthrite ankylosante  ·  Arthrite psoriasique  ·  Arthrite réactive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même terrain HLA-B27, un facteur rhumatoïde négatif, des corticoïdes inutiles.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ARTHRITE RÉACTIVE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Syndrome de Reiter — une triade, aucun test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MICI   ·   IST   ·   Yersinia · Salmonella · Campylobacter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ARTHRITE RÉACTIVE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déclencheurs, une triade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2069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qui la déclenche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Maladies inflammatoires de l'intestin — incidence égale chez les deux sexes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sexuellement transmissibles — bien plus fréquentes chez l'homme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gastro-intestinales : Yersinia, Salmonella, Campylobacter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2069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triade classique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 articulaire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Manifestations oculaires : uvéite, conjonctivite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Anomalies génitales : urétrite, balanite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Kératodermie blennorragique : lésion ressemblant à un psoriasis pustuleux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2069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 et traitement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AUCUN test spécifique — le diagnostic repose sur la triade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🔑 Ponctionner toute articulation chaude et gonflée pour exclure une arthrite septique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en première intention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Sulfasalazine si absence de réponse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intra-articulaires possiblement utiles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5054029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05402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antibiotiques ne réversent pas l'arthrite réactive une fois la douleur articulaire installée.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trois maladies côte à côte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880360"/>
                <a:gridCol w="2880360"/>
                <a:gridCol w="2926080"/>
              </a:tblGrid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Spondylarthrite ankylosante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Arthrite psoriasique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Arthrite réactive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Jeune homme, lombalgie et raideur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Psoriasis préexistant (80 %)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Après MICI, IST ou infection digestive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Signe clé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Douleur aggravée au REPOS, soulagée par l'activité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Doigts en saucisse, ongles ponctués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Triade : arthrite + œil + urètre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Radiographie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Sacro-iliite, colonne en bambou (tardive)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« Crayon dans une tasse 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Rien de spécifique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Biologie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élevée (85 %)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élevée, acide urique élevé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Aucun test spécifique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Exercice + AINS → anti-TNF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AINS → MTX → anti-TNF → anti-IL17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AINS → sulfasalazine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Communs aux trois : facteur rhumatoïde négatif · HLA-B27 · enthésopathie · uvéite · corticoïdes systémiques inefficaces.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L'inverse de la polyarthrite rhumatoïde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 −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Séronégatif : c'est la définition du groupe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AXIAL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Colonne et sacro-iliaques, enthèses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B27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Associé, mais jamais confirmatoire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AINS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Puis anti-TNF. Jamais de corticoïdes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Un homme jeune, un dos raide qui va mieux quand il bouge, un facteur rhumatoïde négatif.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Spondylarthrite ankylosante : radiographie sacro-iliaque d'abord, IRM la plus précise, colonne en bambou tardive, AINS et exercice puis anti-TNF. Arthrite psoriasique : psoriasis préalable, doigts en saucisse, crayon dans une tasse, escalade AINS → méthotrexate → anti-TNF → anti-IL17. Arthrite réactive : triade articulation-œil-urètre après MICI, IST ou infection digestive ; ponctionner pour exclure une septique ; les antibiotiques ne la guérissent pas.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« Spondyloarthropathies séronégatives » (chapitre de rhumatologie).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que « séronégatif » veut dire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mot n'est pas un détail de vocabulaire : c'est la définition même du groupe. Séronégatif = facteur rhumatoïde négatif.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324440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3244405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5 caractéristiques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communes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2256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Douleurs articulaires : colonne vertébrale et grosses articulations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 rhumatoïde NÉGATIF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Enthésopathie : inflammation aux points d'attache des tendons et ligaments sur l'os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Uvéite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au HLA-B27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324440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3244405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terrain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2256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 de moins de 40 ans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AXIALE : rachis et sacro-iliaques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Lésion élémentaire : l'enthèse, pas la synoviale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l'inverse exact de la polyarthrite rhumatoïde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324440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324440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deux pièges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2256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HLA-B27 n'est JAMAIS le test initial ni le plus précis : 8 % de la population générale est positive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corticostéroïdes ne sont PAS efficaces dans ce groupe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Spondyloarthropathies ou polyarthrite rhumatoïde ?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3840480"/>
                <a:gridCol w="3840480"/>
              </a:tblGrid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Polyarthrite rhumatoïde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Spondyloarthropathies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Facteur rhumatoïde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Positif (70–80 %)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NÉGATIF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Terrain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Femme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Homme de moins de 40 ans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Articulations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Petites, mains, symétriques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Colonne et grosses articulations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Lésion élémentaire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Synovite → pannus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Enthésopathie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Génétique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Certains HLA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HLA-B27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332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Corticoïdes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Efficaces sur l'inflammation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INEFFICACES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est inversé par rapport à la polyarthrite rhumatoïde : le sexe, le siège, la lésion, la sérologie — et la réponse aux corticoïdes.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SPONDYLARTHRITE ANKYLOSANTE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lombalgie du jeune homme qui va mieux quand il bouge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 sacro-iliaque   ·   IRM la plus précise   ·   Colonne en bambou   ·   AINS puis anti-TNF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SPONDYLARTHRITE ANKYLOSANTE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Quel est le diagnostic le plus probable ? »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2069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Jeune homme, lombalgie et raideur du dos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 irradiant vers les fesses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Douleur AGGRAVÉE AU REPOS et soulagée par l'activité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Aplatissement de la courbure lombaire normale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Diminution de l'expansion thoracique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206940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Évolution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colonne devient progressivement immobile dans toutes les directions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Enthésopathie fréquente au tendon d'Achille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Colonne en bambou » : fusion vertébrale par syndesmophytes pontants — manifestation TARDIVE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2069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Hors du rachis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 périphérique transitoire des genoux, hanches, épaules (50 %)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 atrioventriculaire (3–5 %)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Insuffisance aortique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Uvéite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5054029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05402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question qui tranche : « Est-ce que ça va mieux ou moins bien quand vous bougez ? »  Mieux → inflammatoire.  Moins bien → mécanique.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SPONDYLARTHRITE ANKYLOSANTE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et traitement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2926080"/>
                <a:gridCol w="4572000"/>
              </a:tblGrid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Examen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retenir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Radiographie sacro-iliaque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Meilleur test INITIAL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C'est par là qu'on commence, toujours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IRM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le PLUS PRÉCIS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Détecte les anomalies plusieurs années avant la radiographie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Vitesse de sédimentation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Élevée dans 85 %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spécifique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HLA-B27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confirmatoire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8 % de la population générale est positive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Exercice + AINS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Puis anti-TNF : étanercept, adalimumab, infliximab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corticoïdes : ils sont inefficaces dans ce groupe de maladies.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ARTHRITE PSORIASIQUE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peau précède l'articulation dans 80 % des cas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Doigts en saucisse   ·   Ongles ponctués   ·   Crayon dans une tasse   ·   Escalade en 5 temps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ARTHRITE PSORIASIQUE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 et confirmer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85978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859786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872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80 % des patients ont un psoriasis préexistant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fréquente quand la maladie cutanée est sévère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Atteinte de l'articulation sacro-iliaque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85978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859786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deux signes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872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Doigts « en saucisse » (dactylite), par enthésopathie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Ponctuation des ongles — 10 % des patients atteints de psoriasis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85978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859786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8722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Radiographie (meilleur test initial) : déformation « crayon dans une tasse », érosions, destruction irrégulière de l'os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élevée chez presque tous, non spécifique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Acide urique ÉLEVÉ par renouvellement cutané — ne pas conclure à une goutte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ARTHRITE PSORIASIQUE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L'escalade thérapeutique en cinq temps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Spondyloarthropathies séronégatives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10789920" cy="74249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742493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Shape 7"/>
          <p:cNvSpPr/>
          <p:nvPr/>
        </p:nvSpPr>
        <p:spPr>
          <a:xfrm>
            <a:off x="941832" y="1788566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41832" y="178856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508760" y="1682496"/>
            <a:ext cx="23774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AINS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977640" y="1682496"/>
            <a:ext cx="32918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de première intention.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635240" y="1682496"/>
            <a:ext cx="361188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commence toujours par là.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85800" y="2498141"/>
            <a:ext cx="10789920" cy="74249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2498141"/>
            <a:ext cx="82296" cy="74249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6" name="Shape 14"/>
          <p:cNvSpPr/>
          <p:nvPr/>
        </p:nvSpPr>
        <p:spPr>
          <a:xfrm>
            <a:off x="941832" y="2659075"/>
            <a:ext cx="420624" cy="420624"/>
          </a:xfrm>
          <a:prstGeom prst="ellipse">
            <a:avLst/>
          </a:prstGeom>
          <a:solidFill>
            <a:srgbClr val="A8607A"/>
          </a:solidFill>
          <a:ln/>
        </p:spPr>
      </p:sp>
      <p:sp>
        <p:nvSpPr>
          <p:cNvPr id="17" name="Text 15"/>
          <p:cNvSpPr/>
          <p:nvPr/>
        </p:nvSpPr>
        <p:spPr>
          <a:xfrm>
            <a:off x="941832" y="2659075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508760" y="2553005"/>
            <a:ext cx="23774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Méthotrexate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977640" y="2553005"/>
            <a:ext cx="32918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absence de réponse ou maladie sévère.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35240" y="2553005"/>
            <a:ext cx="361188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Toxicité : foie, poumon, moelle.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85800" y="3368650"/>
            <a:ext cx="10789920" cy="74249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85800" y="3368650"/>
            <a:ext cx="82296" cy="74249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3" name="Shape 21"/>
          <p:cNvSpPr/>
          <p:nvPr/>
        </p:nvSpPr>
        <p:spPr>
          <a:xfrm>
            <a:off x="941832" y="3529584"/>
            <a:ext cx="420624" cy="420624"/>
          </a:xfrm>
          <a:prstGeom prst="ellipse">
            <a:avLst/>
          </a:prstGeom>
          <a:solidFill>
            <a:srgbClr val="A8607A"/>
          </a:solidFill>
          <a:ln/>
        </p:spPr>
      </p:sp>
      <p:sp>
        <p:nvSpPr>
          <p:cNvPr id="24" name="Text 22"/>
          <p:cNvSpPr/>
          <p:nvPr/>
        </p:nvSpPr>
        <p:spPr>
          <a:xfrm>
            <a:off x="941832" y="35295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508760" y="3423514"/>
            <a:ext cx="23774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Anti-TNF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977640" y="3423514"/>
            <a:ext cx="32918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 méthotrexate ne contrôle pas la maladie.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635240" y="3423514"/>
            <a:ext cx="361188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Dépistage tuberculose avant initiation.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85800" y="4239158"/>
            <a:ext cx="10789920" cy="74249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85800" y="4239158"/>
            <a:ext cx="82296" cy="74249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30" name="Shape 28"/>
          <p:cNvSpPr/>
          <p:nvPr/>
        </p:nvSpPr>
        <p:spPr>
          <a:xfrm>
            <a:off x="941832" y="4400093"/>
            <a:ext cx="420624" cy="420624"/>
          </a:xfrm>
          <a:prstGeom prst="ellipse">
            <a:avLst/>
          </a:prstGeom>
          <a:solidFill>
            <a:srgbClr val="A8607A"/>
          </a:solidFill>
          <a:ln/>
        </p:spPr>
      </p:sp>
      <p:sp>
        <p:nvSpPr>
          <p:cNvPr id="31" name="Text 29"/>
          <p:cNvSpPr/>
          <p:nvPr/>
        </p:nvSpPr>
        <p:spPr>
          <a:xfrm>
            <a:off x="941832" y="4400093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508760" y="4294022"/>
            <a:ext cx="23774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Anti-IL17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977640" y="4294022"/>
            <a:ext cx="32918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Sécukinumab ou ixékizumab, si les anti-TNF ne peuvent pas être utilisés.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7635240" y="4294022"/>
            <a:ext cx="361188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Ustekinumab (anti-IL12/23) si les anti-TNF échouent.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85800" y="5109667"/>
            <a:ext cx="10789920" cy="74249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85800" y="5109667"/>
            <a:ext cx="82296" cy="74249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37" name="Shape 35"/>
          <p:cNvSpPr/>
          <p:nvPr/>
        </p:nvSpPr>
        <p:spPr>
          <a:xfrm>
            <a:off x="941832" y="5270602"/>
            <a:ext cx="420624" cy="420624"/>
          </a:xfrm>
          <a:prstGeom prst="ellipse">
            <a:avLst/>
          </a:prstGeom>
          <a:solidFill>
            <a:srgbClr val="A8607A"/>
          </a:solidFill>
          <a:ln/>
        </p:spPr>
      </p:sp>
      <p:sp>
        <p:nvSpPr>
          <p:cNvPr id="38" name="Text 36"/>
          <p:cNvSpPr/>
          <p:nvPr/>
        </p:nvSpPr>
        <p:spPr>
          <a:xfrm>
            <a:off x="941832" y="527060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1508760" y="5164531"/>
            <a:ext cx="23774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Apremilast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3977640" y="5164531"/>
            <a:ext cx="329184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Inhibiteur oral de la phosphodiestérase, peut être utile.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7635240" y="5164531"/>
            <a:ext cx="3611880" cy="6327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Les corticostéroïdes ne sont pas indiqués.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Spondyloarthropathies séronégatives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