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4" name="Shape 2"/>
          <p:cNvSpPr/>
          <p:nvPr/>
        </p:nvSpPr>
        <p:spPr>
          <a:xfrm>
            <a:off x="11201400" y="548640"/>
            <a:ext cx="502920" cy="144018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5" name="Shape 3"/>
          <p:cNvSpPr/>
          <p:nvPr/>
        </p:nvSpPr>
        <p:spPr>
          <a:xfrm>
            <a:off x="11201400" y="1988820"/>
            <a:ext cx="502920" cy="144018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6" name="Shape 4"/>
          <p:cNvSpPr/>
          <p:nvPr/>
        </p:nvSpPr>
        <p:spPr>
          <a:xfrm>
            <a:off x="11201400" y="3429000"/>
            <a:ext cx="502920" cy="144018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7" name="Shape 5"/>
          <p:cNvSpPr/>
          <p:nvPr/>
        </p:nvSpPr>
        <p:spPr>
          <a:xfrm>
            <a:off x="11201400" y="4869180"/>
            <a:ext cx="502920" cy="144018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RHUMATOLOGIE · EXPOSÉ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1965960"/>
            <a:ext cx="7360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Rachis, parties molles et os</a:t>
            </a:r>
            <a:endParaRPr lang="en-US" sz="3500" dirty="0"/>
          </a:p>
        </p:txBody>
      </p:sp>
      <p:sp>
        <p:nvSpPr>
          <p:cNvPr id="10" name="Text 8"/>
          <p:cNvSpPr/>
          <p:nvPr/>
        </p:nvSpPr>
        <p:spPr>
          <a:xfrm>
            <a:off x="685800" y="3749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Qui imager · Qui opérer · Quelle racine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685800" y="4434840"/>
            <a:ext cx="2011680" cy="4114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4736592"/>
            <a:ext cx="7360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Lombalgie  ·  Compression médullaire  ·  Hernie discale  ·  Sténose spinale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Fibromyalgie  ·  Canal carpien  ·  Dupuytren  ·  Ostéoporose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PARTIES MOLLES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Fibromyalgie, canal carpien, Dupuytren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Tous les tests normaux   ·   Jamais d'IRM du poignet   ·   Alcool et cirrhose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FIBROMYALGIE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maladie sans anomalie biologique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Rachis, parties molles et os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365436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654361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Reconnaître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2666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Souvent une jeune femme, douleurs musculosquelettiques chroniques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déclencheurs prévisibles : trapèze, coussinet graisseux médial du genou, épicondyle latéral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Cou, épaules, dos, hanches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Raideur, engourdissement, fatigue, céphalées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Sommeil non réparateur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365436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3654361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Diagnostic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2666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AUCUN test ne confirme la fibromyalgie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Tous les tests de laboratoire sont NORMAUX : VS, CRP, facteur rhumatoïde, CPK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études du sommeil montrent une absence de cycle REM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= complexe de symptômes + points déclencheurs prévisibles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365436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3654361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Traitement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2666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Exercice aérobie — très efficace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Antidépresseurs tricycliques : amitriptyline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IRSNa : duloxétine, venlafaxine si pas de réponse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Milnacipran, approuvé spécifiquement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Prégabaline · injection des points déclencheurs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Les corticoïdes sont inefficaces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CANAL CARPIEN ET DUPUYTREN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atteintes de la main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Rachis, parties molles et os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37414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374142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Syndrome du canal carpien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964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Compression du nerf médian sous le rétinaculum des fléchisseurs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Paume, pouce, index, moitié radiale de l'annulaire · atrophie de l'éminence thénar · pire la nuit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Associations : grossesse, diabète, polyarthrite rhumatoïde, acromégalie, amylose, hypothyroïdie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Tinel : percussion du nerf · Phalen : poignets fléchis à 90°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NE PAS faire d'IRM du poignet — EMG et conduction nerveuse sont les plus précis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Attelle → éviction → infiltration → chirurgie. ⭐ Atrophie musculaire = libération chirurgicale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37414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374142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Contracture de Dupuytren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964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Hyperplasie du fascia palmaire : nodules et contracture des 4e et 5e doigts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Prédisposition génétique, association à l'alcoolisme et à la cirrhose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 de l'extension des doigts — plus une gêne esthétique que fonctionnelle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 de triamcinolone, lidocaïne ou collagénase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collagénase est utile aux stades précoces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Libération chirurgicale si la fonction est altérée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OSTÉOPOROSE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maladie silencieuse dépistée, pas diagnostiquée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DEXA après 65 ans   ·   T-score ≤ −2,5   ·   Vitamine D + calcium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OSTÉOPOROSE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Diagnostic et traitement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Rachis, parties molles et os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Diminution de la masse osseuse et altération de la structure. Souvent asymptomatique, découverte au dépistage par densitométrie — recommandé chez toutes les femmes de plus de 65 ans.</a:t>
            </a:r>
            <a:endParaRPr lang="en-US" sz="14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258568"/>
          <a:ext cx="1078992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2926080"/>
                <a:gridCol w="4937760"/>
              </a:tblGrid>
              <a:tr h="38927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Élément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Valeur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À retenir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38927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Ostéopénie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T-score entre −1 et −2,5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 DEXA compare à une jeune femme saine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927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Ostéoporose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T-score ≤ −2,5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Seuil de mise sous bisphosphonates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38927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Tests sanguins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Tous NORMAUX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Calcium, phosphate, parathormone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927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Traitement initial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Vitamine D et calcium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⭐ La réponse quand plusieurs options sont proposées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38927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Bisphosphonates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 T-score ≤ −2,5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Ostéonécrose de la mâchoire (rare), œsophagite, contre-indiqués en insuffisance rénale, pause après 5 ans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927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Insuffisance rénale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Dénosumab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Inhibiteur RANKL, utilisable quand les bisphosphonates ne le sont pas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Autres options : romosozumab (sclérostine) · tériparatide et abaloparatide (parathormone) · raloxifène · calcitonine nasale. Le ténofovir provoque une ostéoporose prématurée.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1430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Imager peu, traiter vite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148840"/>
            <a:ext cx="2363724" cy="914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Diagnostics justifient une imagerie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33572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0" name="Shape 8"/>
          <p:cNvSpPr/>
          <p:nvPr/>
        </p:nvSpPr>
        <p:spPr>
          <a:xfrm>
            <a:off x="3433572" y="2148840"/>
            <a:ext cx="2363724" cy="914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1" name="Text 9"/>
          <p:cNvSpPr/>
          <p:nvPr/>
        </p:nvSpPr>
        <p:spPr>
          <a:xfrm>
            <a:off x="3525012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AVANT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3570732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Corticoïdes avant l'IRM si compression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81344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4" name="Shape 12"/>
          <p:cNvSpPr/>
          <p:nvPr/>
        </p:nvSpPr>
        <p:spPr>
          <a:xfrm>
            <a:off x="6181344" y="2148840"/>
            <a:ext cx="2363724" cy="914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5" name="Text 13"/>
          <p:cNvSpPr/>
          <p:nvPr/>
        </p:nvSpPr>
        <p:spPr>
          <a:xfrm>
            <a:off x="6272784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L5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6318504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seule racine sans réflexe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929116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8" name="Shape 16"/>
          <p:cNvSpPr/>
          <p:nvPr/>
        </p:nvSpPr>
        <p:spPr>
          <a:xfrm>
            <a:off x="8929116" y="2148840"/>
            <a:ext cx="2363724" cy="914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9" name="Text 17"/>
          <p:cNvSpPr/>
          <p:nvPr/>
        </p:nvSpPr>
        <p:spPr>
          <a:xfrm>
            <a:off x="9020556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BOUGER</a:t>
            </a:r>
            <a:endParaRPr lang="en-US" sz="3400" dirty="0"/>
          </a:p>
        </p:txBody>
      </p:sp>
      <p:sp>
        <p:nvSpPr>
          <p:cNvPr id="20" name="Text 18"/>
          <p:cNvSpPr/>
          <p:nvPr/>
        </p:nvSpPr>
        <p:spPr>
          <a:xfrm>
            <a:off x="9066276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AINS et activité — jamais le repos au lit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85800" y="434340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Votre travail n'est pas d'imager tout le monde : c'est de reconnaître celui qui sera paralysé demain matin. »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85800" y="5029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Quatre diagnostics justifient une imagerie : compression médullaire, abcès épidural, spondylarthrite, queue de cheval. Compression : corticoïdes immédiatement, avant l'imagerie. Abcès : fièvre et VS élevée, vancomycine puis oxacilline. Queue de cheval : anesthésie en selle, chirurgie. Hernie : AINS et activité, L5 n'a pas de réflexe. Sténose : soulagée penché en avant, pouls normaux. Fibromyalgie : tous les tests normaux, exercice aérobie et tricycliques. Canal carpien : jamais d'IRM, atrophie thénar = chirurgie. Ostéoporose : T ≤ −2,5, vitamine D, calcium, bisphosphonates.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85800" y="60807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: support de cours (douleur lombaire, compression médullaire, hernie discale, sténose spinale, fibromyalgie, canal carpien, Dupuytren, ostéoporose).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seule question qui compte : qui imager ?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Rachis, parties molles et os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lombalgie touche 80 % de la population au cours de la vie. L'objectif n'est pas de diagnostiquer tout le monde : c'est d'identifier les rares patients qui ont une pathologie grave.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5212080" cy="224777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86000"/>
            <a:ext cx="82296" cy="2247773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978408" y="2450592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Imagerie REQUISE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78408" y="2889504"/>
            <a:ext cx="4663440" cy="1470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Compression de la moelle épinière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Abcès épidural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Spondylarthrite ankylosante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Syndrome de la queue de cheval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63640" y="2286000"/>
            <a:ext cx="5212080" cy="224777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63640" y="2286000"/>
            <a:ext cx="82296" cy="2247773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4" name="Text 12"/>
          <p:cNvSpPr/>
          <p:nvPr/>
        </p:nvSpPr>
        <p:spPr>
          <a:xfrm>
            <a:off x="6556248" y="2450592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Imagerie INUTILE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56248" y="2889504"/>
            <a:ext cx="4663440" cy="14705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Lombalgie simple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de Lasègue positif ISOLÉ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Hernie discale sans déficit neurologique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Arthrose fortuite : quasi universelle après 50 ans, aucune signification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85800" y="4808093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808093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tous les diagnostics graves sont exclus : lombalgie simple. Ni imagerie, ni traitement au-delà des AINS.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URGENCES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Compression médullaire, abcès épidural, queue de cheval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Corticoïdes avant l'imagerie   ·   Fièvre = abcès   ·   Anesthésie en selle = bloc opératoire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COMPRESSION MÉDULLAIRE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Reconnaître — et agir avant d'imager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Rachis, parties molles et os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tumeur ou une infection comprimant la moelle est une urgence neurologique.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29968"/>
            <a:ext cx="3364992" cy="282721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29968"/>
            <a:ext cx="82296" cy="2827211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Reconnaître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2834640"/>
            <a:ext cx="2816352" cy="1839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Antécédent de cancer + déficits neurologiques focaux d'apparition SOUDAINE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 sensitif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Sensibilité à la percussion vertébrale — fortement suggestive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Hyperréflexie EN DESSOUS du niveau de compression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398264" y="2029968"/>
            <a:ext cx="3364992" cy="282721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029968"/>
            <a:ext cx="82296" cy="2827211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deux repères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2834640"/>
            <a:ext cx="2816352" cy="1839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T4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perte de sensation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SOUS LES MAMELONS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T10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perte de sensation</a:t>
            </a:r>
            <a:endParaRPr lang="en-US" sz="11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SOUS L'OMBILIC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110728" y="2029968"/>
            <a:ext cx="3364992" cy="282721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029968"/>
            <a:ext cx="82296" cy="2827211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Abcès épidural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2834640"/>
            <a:ext cx="2816352" cy="1839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Présentation IDENTIQUE à la compression tumorale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: fièvre élevée et VS fortement augmentée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Germe : Staphylococcus aureus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Vancomycine en empirique → oxacilline si sensible</a:t>
            </a:r>
            <a:endParaRPr lang="en-US" sz="11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Gentamicine pour la synergie · drainage si collection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85800" y="5131499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5131499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Devant une compression évidente : COMMENCER IMMÉDIATEMENT LES CORTICOÏDES. Prévenir une paralysie permanente prime sur le diagnostic.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URGENCES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Cas clinique : la question du timing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Rachis, parties molles et os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Homme avec cancer de la prostate, douleur dorsale intense, faiblesse des jambes, sensibilité vertébrale, hyperréflexie, sensation diminuée sous l'ombilic. Quelle est l'étape la plus appropriée 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10789920" cy="795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286000"/>
            <a:ext cx="82296" cy="7955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Shape 8"/>
          <p:cNvSpPr/>
          <p:nvPr/>
        </p:nvSpPr>
        <p:spPr>
          <a:xfrm>
            <a:off x="941832" y="2473452"/>
            <a:ext cx="420624" cy="420624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1" name="Text 9"/>
          <p:cNvSpPr/>
          <p:nvPr/>
        </p:nvSpPr>
        <p:spPr>
          <a:xfrm>
            <a:off x="941832" y="24734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08760" y="2340864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DEXAMÉTHASONE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977640" y="2340864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réponse. Les corticoïdes diminuent immédiatement la pression sur la moelle.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635240" y="2340864"/>
            <a:ext cx="3611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plus important est le timing : décomprimer le plus vite possible.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5800" y="3209544"/>
            <a:ext cx="10789920" cy="795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3209544"/>
            <a:ext cx="82296" cy="7955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7" name="Shape 15"/>
          <p:cNvSpPr/>
          <p:nvPr/>
        </p:nvSpPr>
        <p:spPr>
          <a:xfrm>
            <a:off x="941832" y="3396996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941832" y="33969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508760" y="3264408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Puis radiothérapie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977640" y="326440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Nécessaire chez les patients ayant un cancer métastatique — mais elle n'agit pas aussi vite que les corticoïdes.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635240" y="3264408"/>
            <a:ext cx="3611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Chimiothérapie si lymphome.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85800" y="4133088"/>
            <a:ext cx="10789920" cy="795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85800" y="4133088"/>
            <a:ext cx="82296" cy="7955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4" name="Shape 22"/>
          <p:cNvSpPr/>
          <p:nvPr/>
        </p:nvSpPr>
        <p:spPr>
          <a:xfrm>
            <a:off x="941832" y="4320540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25" name="Text 23"/>
          <p:cNvSpPr/>
          <p:nvPr/>
        </p:nvSpPr>
        <p:spPr>
          <a:xfrm>
            <a:off x="941832" y="43205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508760" y="4187952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Puis imagerie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977640" y="418795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radiographie peut montrer des lésions vertébrales ; l'IRM est l'examen le plus précis.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635240" y="4187952"/>
            <a:ext cx="3611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elle vient après le traitement, pas avant.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85800" y="5056632"/>
            <a:ext cx="10789920" cy="795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5800" y="5056632"/>
            <a:ext cx="82296" cy="7955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31" name="Shape 29"/>
          <p:cNvSpPr/>
          <p:nvPr/>
        </p:nvSpPr>
        <p:spPr>
          <a:xfrm>
            <a:off x="941832" y="5244084"/>
            <a:ext cx="420624" cy="420624"/>
          </a:xfrm>
          <a:prstGeom prst="ellipse">
            <a:avLst/>
          </a:prstGeom>
          <a:solidFill>
            <a:srgbClr val="C4472F"/>
          </a:solidFill>
          <a:ln/>
        </p:spPr>
      </p:sp>
      <p:sp>
        <p:nvSpPr>
          <p:cNvPr id="32" name="Text 30"/>
          <p:cNvSpPr/>
          <p:nvPr/>
        </p:nvSpPr>
        <p:spPr>
          <a:xfrm>
            <a:off x="941832" y="52440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508760" y="5111496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Chirurgie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3977640" y="5111496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Décompression si les corticoïdes et la radiothérapie sont inefficaces.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7635240" y="5111496"/>
            <a:ext cx="3611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Rarement le premier geste.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HERNIE DISCALE ET STÉNOSE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douleurs de jambe, deux mécanismes opposés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Lasègue   ·   L4 · L5 · S1   ·   Extension vs flexion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HERNIE DISCALE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tableau des trois racines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Rachis, parties molles et os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hernies L4/L5 et L5/S1 représentent 95 % de toutes les hernies discales.</a:t>
            </a:r>
            <a:endParaRPr lang="en-US" sz="1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057400"/>
          <a:ext cx="107899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3108960"/>
                <a:gridCol w="2743200"/>
                <a:gridCol w="292608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Racine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Déficit moteur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Réflexe perdu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Zone sensitive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L4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Dorsiflexion du pied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Rotulien (genou)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Partie interne du mollet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L5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Dorsiflexion des orteils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AUCUN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Partie interne de l'avant-pied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S1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Éversion du pied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Achilléen (cheville)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Partie externe du pied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L5 est la seule racine sans réflexe — c'est le piège classique du tableau.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685800" y="589788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de Lasègue : positif si douleur dans la fesse et sous le genou au-delà de 60°. Seulement 50 % des positifs ont une hernie, mais un test négatif l'exclut avec une sensibilité de 95 %.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HERNIE DISCALE ET STÉNOSE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mécanismes opposés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Rachis, parties molles et os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327939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3279394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Hernie discale (sciatique)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502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AINS avec maintien des activités habituelles — meilleur que le repos au lit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Yoga : aussi efficace qu'un programme d'exercices structuré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 épidurale de corticoïdes si échec du traitement conservateur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Chirurgie rarement nécessaire : seulement si un déficit focal apparaît ou progresse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La réponse la plus courante ET la plus incorrecte est le repos au lit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3279394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3279394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Sténose spinale lombaire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502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de 60 ans, douleur en marchant, irradiant bilatéralement dans les fesses et les cuisses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moelle est poussée en arrière contre le ligament jaune en EXTENSION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Aggravée en descendant une pente · soulagée assis ou penché en avant, par exemple à vélo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Simule une artériopathie, MAIS pouls pédieux et index cheville/bras NORMAUX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IRM la plus précise · vélo et natation · chirurgie chez 75 %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SYNTHÈSE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cinq causes de lombalgie côte à côte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Rachis, parties molles et os  ·  Rhumatologie</a:t>
            </a:r>
            <a:endParaRPr lang="en-US" sz="10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2468880"/>
                <a:gridCol w="2194560"/>
                <a:gridCol w="2468880"/>
                <a:gridCol w="182880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Compression médullaire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Abcès épidural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Queue de cheval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Hernie discale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Histoire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Antécédent de CANCER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Fièvre, VS élevée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Incontinence urinaire et fécale, dysfonction érectile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Douleur du mollet interne ou du pied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Examen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Sensibilité vertébrale, niveau sensitif, hyperréflexie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Idem compression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Faiblesse bilatérale, ANESTHÉSIE EN SELLE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Perte des réflexes, Lasègue positif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Traitement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25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CORTICOÏDES immédiats, puis radiothérapie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Vancomycine → oxacilline, drainage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CHIRURGIE en urgence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AINS + activité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Rachis, parties molles et os</dc:title>
  <dc:subject>Rhumatologie</dc:subject>
  <dc:creator>Sherley — Préparation examens</dc:creator>
  <cp:lastModifiedBy>Sherley — Préparation examens</cp:lastModifiedBy>
  <cp:revision>1</cp:revision>
  <dcterms:created xsi:type="dcterms:W3CDTF">2026-08-15T04:57:07Z</dcterms:created>
  <dcterms:modified xsi:type="dcterms:W3CDTF">2026-08-15T04:57:07Z</dcterms:modified>
</cp:coreProperties>
</file>