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4401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988820"/>
            <a:ext cx="502920" cy="144018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3429000"/>
            <a:ext cx="502920" cy="14401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869180"/>
            <a:ext cx="502920" cy="14401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Maladies articulaires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 · Articulation · Cristal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Arthrose  ·  Polyarthrite rhumatoïde  ·  Goutte  ·  Chondrocalcinose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Quatre diagnostics, trois axes de tri, un réflexe : on ponctionne.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POLYARTHRITE RHUMATOÏDE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: arrêter la progression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les AINS ni les corticoïdes ne préviennent la progression de la maladie. Seuls les DMARDs la modifient.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84832"/>
            <a:ext cx="10789920" cy="65105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084832"/>
            <a:ext cx="82296" cy="651053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200046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20004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139696"/>
            <a:ext cx="23774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139696"/>
            <a:ext cx="32918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Meilleur traitement initial de la douleur, action immédiate sur l'inflammation.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139696"/>
            <a:ext cx="361188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modifient pas l'évolution de la maladie.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2863901"/>
            <a:ext cx="10789920" cy="65105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863901"/>
            <a:ext cx="82296" cy="65105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2979115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2979115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2918765"/>
            <a:ext cx="23774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Corticoïdes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2918765"/>
            <a:ext cx="32918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absence de réponse aux AINS, et comme traitement relais.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2918765"/>
            <a:ext cx="361188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attendant l'effet des DMARDs, beaucoup plus lent.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3642970"/>
            <a:ext cx="10789920" cy="65105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3642970"/>
            <a:ext cx="82296" cy="65105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3758184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37581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3697834"/>
            <a:ext cx="23774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Méthotrexate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3697834"/>
            <a:ext cx="32918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DMARD, indiqué chez tous les patients ayant une maladie érosive.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3697834"/>
            <a:ext cx="361188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: foie, poumon, moelle. Stomatite → léflunomide.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85800" y="4422038"/>
            <a:ext cx="10789920" cy="65105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4422038"/>
            <a:ext cx="82296" cy="65105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1" name="Shape 29"/>
          <p:cNvSpPr/>
          <p:nvPr/>
        </p:nvSpPr>
        <p:spPr>
          <a:xfrm>
            <a:off x="941832" y="4537253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32" name="Text 30"/>
          <p:cNvSpPr/>
          <p:nvPr/>
        </p:nvSpPr>
        <p:spPr>
          <a:xfrm>
            <a:off x="941832" y="4537253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508760" y="4476902"/>
            <a:ext cx="23774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Anti-TNF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977640" y="4476902"/>
            <a:ext cx="32918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Infliximab, adalimumab, étanercept, golimumab, certolizumab — en association au méthotrexate.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635240" y="4476902"/>
            <a:ext cx="361188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Dépistage tuberculose par IDR (PPD) obligatoire avant.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85800" y="5201107"/>
            <a:ext cx="10789920" cy="65105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85800" y="5201107"/>
            <a:ext cx="82296" cy="65105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8" name="Shape 36"/>
          <p:cNvSpPr/>
          <p:nvPr/>
        </p:nvSpPr>
        <p:spPr>
          <a:xfrm>
            <a:off x="941832" y="5316322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39" name="Text 37"/>
          <p:cNvSpPr/>
          <p:nvPr/>
        </p:nvSpPr>
        <p:spPr>
          <a:xfrm>
            <a:off x="941832" y="531632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1508760" y="5255971"/>
            <a:ext cx="23774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Rituximab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3977640" y="5255971"/>
            <a:ext cx="329184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Anti-CD20, excellent contrôle à long terme, associé au méthotrexate si échec des anti-TNF.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7635240" y="5255971"/>
            <a:ext cx="3611880" cy="541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Alternatives : sulfasalazine, abatacept, anakinra.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POLYARTHRITE RHUMATOÏDE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Effets indésirables : le tableau obligatoire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L'examen ne demandera probablement pas quel DMARD associer au méthotrexate — la réponse n'est pas claire. En revanche, la connaissance des effets secondaires est obligatoire.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58568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58568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258568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Méthotrexate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017520" y="2258568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Foie · poumon · moelle osseuse. Stomatite et ulcérations buccales → léflunomide en alternative.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85800" y="2711196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2711196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711196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Anti-TNF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17520" y="2711196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Réactivation de la tuberculose. IDR à la tuberculine (PPD) avant l'initiation. Contre-indiqués en insuffisance cardiaque.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85800" y="3163824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163824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163824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Hydroxychloroquine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017520" y="3163824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rétinienne : examen ophtalmologique avec fond d'œil AVANT le traitement.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3616452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3616452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3616452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Sulfasalazine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017520" y="3616452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Éruption cutanée, hémolyse en cas de déficit en G6PD, toxicité médullaire, oligospermie.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85800" y="4069080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5800" y="4069080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4069080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Rituximab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017520" y="4069080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Infections. Diminue la réponse aux vaccins.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85800" y="4521708"/>
            <a:ext cx="10789920" cy="32461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85800" y="4521708"/>
            <a:ext cx="2194560" cy="324612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0" name="Text 28"/>
          <p:cNvSpPr/>
          <p:nvPr/>
        </p:nvSpPr>
        <p:spPr>
          <a:xfrm>
            <a:off x="685800" y="4521708"/>
            <a:ext cx="21945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Grossesse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3017520" y="4521708"/>
            <a:ext cx="832104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Anti-TNF et hydroxychloroquine sont sûrs pendant la grossesse.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33" name="Text 31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clinique : PR ancienne + pontage coronarien → radiographie du rachis cervical avant l'intervention (subluxation C1/C2 et hyperextension à l'intubation).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GOUTTE ET CHONDROCALCINOSE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arthrites microcristallines — c'est la forme du cristal qui tranche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Aiguilles, biréfringence négative   ·   Losanges, biréfringence positive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GOUTTE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Mécanisme : surproduction ou sous-excrétion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90 % des cas surviennent chez l'homme.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84832"/>
            <a:ext cx="5212080" cy="24376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84832"/>
            <a:ext cx="82296" cy="243763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2494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Surproduction d'acide urique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78408" y="2688336"/>
            <a:ext cx="4663440" cy="166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Idiopathique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Turnover cellulaire accru : cancer, hémolyse, psoriasis, chimiothérapie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Déficit enzymatique : syndrome de Lesch-Nyhan, maladie de surcharge en glycogène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Éthanol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63640" y="2084832"/>
            <a:ext cx="5212080" cy="24376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63640" y="2084832"/>
            <a:ext cx="82296" cy="243763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6556248" y="22494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Sous-excrétion d'acide urique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56248" y="2688336"/>
            <a:ext cx="4663440" cy="166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Insuffisance rénale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Acidocétose ou acidose lactique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Diurétiques thiazidiques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Aspirine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85800" y="4796790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79679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typique : un homme, la nuit, douleur soudaine et intense du gros orteil, après un excès de bière. La fièvre est fréquente.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85800" y="552831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peut être impossible de distinguer un premier accès goutteux d'une arthrite septique sans arthrocentèse.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GOUTTE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et complications chroniques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94208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942082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Ponction articulaire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(test le plus précis)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954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Cristaux en forme d'aiguilles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Biréfringence NÉGATIVE en lumière polarisée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Leucocytes 2 000–50 000/µL, prédominance neutrophile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Ponctionner aussi pour exclure une infection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94208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942082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Autres examens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954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Acide urique élevé — mais normal dans 25 % des crises aiguës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et leucocytose élevées pendant les crises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 normale au début, érosions corticales en phase avancée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Protéines et glucose du liquide : inutiles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94208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942082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Goutte chronique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954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Longues périodes asymptomatiques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Tophi : dépôts d'urate avec réaction de corps étranger (cartilage, sous-cutané, os, rein)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développent sur plusieurs années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Calculs rénaux d'acide urique (5–10 %)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GOUTTE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: la crise, puis le fond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289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289966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Crise aiguë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12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: meilleur traitement initial, supérieur à la colchicine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Corticostéroïdes (triamcinolone) si AINS inefficaces ou contre-indiqués : injection si une seule articulation, voie orale si plusieurs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Colchicine si ni AINS ni corticoïdes utilisables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289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289966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 les crises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12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Réduire alcool (surtout bière), poids, purines (viande, fruits de mer)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Arrêter thiazidiques, aspirine, niacine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Losartan en premier pour l'hypertension : il réduit l'acide urique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Colchicine faible dose en prévention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Allopurinol · fébuxostat si contre-indication · pegloticase (⚠️ déficit en G6PD)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4801616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801616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jamais débuter allopurinol ni uricosurique pendant une crise aiguë. Si le patient en prend déjà, on le poursuit sans risque.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CHONDROCALCINOSE (CPPD)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Chondrocalcinose : ce qui la sépare des autres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Dépôt de sels de calcium — pyrophosphate de calcium — dans le cartilage articulaire. Le support l'appelle « pseudogoutte ».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40366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403665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Facteurs de risque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416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Hémochromatose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Hyperparathyroïdie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: diabète, hypothyroïdie, maladie de Wilson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40366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403665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Différences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416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GOUTTE : grosses articulations (genou, poignet), PAS la 1re MTP du pied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ARTHROSE : les IPD et les IPP ne sont pas atteintes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Acide urique NORMAL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40366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40366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et traitement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416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 : calcification linéaire = chondrocalcinose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Arthrocentèse : cristaux en LOSANGE, biréfringence POSITIVE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en initial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intra-articulaires si sévère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Colchicine faible dose entre les crises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85800" y="4909122"/>
            <a:ext cx="10789920" cy="5669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909122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peut pas confirmer une chondrocalcinose sans ponction articulaire — le liquide seul ne distingue pas CPPD, goutte et PR.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 à connaître par cœur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2240280"/>
                <a:gridCol w="2240280"/>
                <a:gridCol w="2240280"/>
                <a:gridCol w="224028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Arthrose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Goutte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Chondrocalcinose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Polyarthrite rhumatoïde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Âgé, douleur augmentée à l'usage, lente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Homme, aigu, la nuit, après excès d'alcool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Hémochromatose, hyperparathyroïdie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Femme jeune, raideur matinale, améliorée par l'usage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Articulations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IPD, IPP, hanches, genoux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1re MTP du gros orteil, chevilles, genoux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Poignets, genoux, grosses articulations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IPP + MCP, symétrique. IPD épargnées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Leucocytes /µL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2 000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2 000 – 50 000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2 000 – 50 000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10 000 – 50 000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Cristaux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Aucun — ostéophytes, pincement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Aiguilles, biréfringence négative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Losanges, biréfringence positive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Aucun — anti-CCP positif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ligne « cristaux » est celle qui tranche.  Aiguilles = goutte.  Losanges = chondrocalcinose.  Rien = PR ou arthrose, et le nombre de leucocytes départage.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axes, un réflexe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Âge, horaire, durée de la raideur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ARTICULATION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IPD, IPP + MCP, 1re MTP, genou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CRISTAL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Aiguilles ou losanges, ou rien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PONCTION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toute articulation chaude et fébrile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La clinique oriente, la biologie complète — mais c'est l'aiguille qui tranche.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Raideur &lt; 15 min et IPD → arthrose. Raideur ≥ 30 min, IPP et MCP symétriques, IPD épargnées → polyarthrite rhumatoïde, anti-CCP, méthotrexate puis anti-TNF après PPD. Cristaux en aiguilles → goutte : AINS en crise, jamais d'allopurinol pendant la crise. Cristaux en losange → chondrocalcinose : chercher hémochromatose et hyperparathyroïdie.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« Maladies articulaires » (chapitre de rhumatologie). Repères de nomenclature francophone ajoutés et signalés dans la fiche d'explication.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seule question devant une articulation douloureuse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Mécanique ou inflammatoire — et si c'est inflammatoire : cristallin, auto-immun ou infectieux 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2852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28523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· Le terrain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l'horaire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297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 âgée, douleur augmentée à l'usage, raideur brève → mécanique.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Femme jeune, raideur matinale longue, améliorée par l'usage → inflammatoire.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2852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285238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· Les articulations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touchées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297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IPD → arthrose.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IPP + MCP symétriques → polyarthrite rhumatoïde.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1re MTP → goutte.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Genou, poignet → chondrocalcinose.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28523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28523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· Le liquide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synovial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297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l'arbitre final : nombre de leucocytes, présence et forme des cristaux.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tranche là où la clinique et la biologie laissent un doute.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 le diagnostic hésite, on ponctionne. Une articulation chaude et fébrile impose l'arthrocentèse avant toute conclusion.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ARTHROSE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 articulaire dégénérative — la plus fréquente de toutes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du cartilage   ·   IPD et articulations portantes   ·   Raideur &lt; 15 minutes   ·   Biologie normale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ARTHROSE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Mécanisme, terrain et clinique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759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75952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Mécanisme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771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chronique, lentement progressive et érosive des surfaces articulaires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du cartilage → douleur croissante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Inflammation minime ou absente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 proportionnelle à l'âge et aux traumatismes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759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75952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Facteurs de risque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771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de contact avec traumatismes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Obésité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Malformations du développement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La course à pied récréative modérée n'est PAS un facteur de risque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759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75952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Clinique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771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Articulations portantes : genou, hanche, cheville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: IPD &gt; IPP &gt; MCP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Nodules d'Heberden = IPD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Nodules de Bouchard = IPP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Crépitations fréquentes, épanchement rare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85800" y="46066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raideur dure moins de 15 minutes — c'est le critère horaire qui sépare l'arthrose de la polyarthrite rhumatoïde.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ARTHROSE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et traitement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10667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10667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Biologie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119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Entièrement normale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NFS · VS · anticorps antinucléaires (ANA) · facteur rhumatoïde.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cette normalité qui écarte la polyarthrite rhumatoïde.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10667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10667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Radiographie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(examen le plus précis)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119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Pincement de l'interligne articulaire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Ostéophytes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sous-chondral dense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Géodes osseuses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10667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106674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119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poids et exercice modéré (natation, tai-chi, yoga)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± paracétamol : meilleur traitement initial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topiques, capsaïcine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intra-articulaires si échec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Duloxétine pour le genou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Prothèse si fonction compromise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953762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953762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Glucosamine et sulfate de chondroïtine ne sont pas plus efficaces que le placebo.  ·  L'arthrose élève faussement le T-score à la DEXA.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POLYARTHRITE RHUMATOÏDE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 auto-immune systémique — le pannus détruit tout ce qui entoure l'articulation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Raideur matinale ≥ 30 min   ·   IPP + MCP symétriques   ·   IPD épargnées   ·   Anti-CCP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POLYARTHRITE RHUMATOÏDE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Clinique articulaire et extra-articulaire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02437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02437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Atteinte articulaire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03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Bilatérale et symétrique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IPP des doigts, MCP des mains, poignets, genoux, chevilles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Raideur matinale ≥ 30 minutes, souvent bien plus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Les IPD sont ÉPARGNÉES — l'inverse de l'arthrose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Déformations en boutonnière et en col de cygne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02437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024378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Manifestations systémiques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03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Nodules rhumatoïdes (20 %) — la plus fréquente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Épisclérite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Épanchement pleural à faible glucose, nodules pulmonaires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Péricardite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 : peau, tube digestif, nerfs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02437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02437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pièges anatomiques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03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 cervical C1–C2 → subluxation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Syndrome du canal carpien, et canal tarsien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Enrouement : articulation crico-aryténoïdienne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Kyste de Baker : sa rupture mime une thrombose veineuse profonde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POLYARTHRITE RHUMATOÏDE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 : examens et système de points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3017520"/>
                <a:gridCol w="4846320"/>
              </a:tblGrid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Examen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Performance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retenir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Anti-CCP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 &gt; 80 % · Sp &gt; 95 %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 test de référence — très spécifique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Facteur rhumatoïde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Présent dans 70–80 %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spécifique : présent dans bien d'autres maladies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ou CRP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Élevées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Vaut 1 point au score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Radiographies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Érosions, ostéopénie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nécessaires pour poser le diagnostic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Numération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Anémie normocytaire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Anémie inflammatoire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Arthrocentèse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10 000–50 000 leucocytes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 doute : exclut une maladie microcristalline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≥ 6 points :  atteinte articulaire (0–5)  +  VS ou CRP (1)  +  durée &gt; 6 semaines (1)  +  FR ou anti-CCP (1–3)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POLYARTHRITE RHUMATOÏDE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trois syndromes associés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articulaires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06521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sec (sicca)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Yeux secs, bouche sèche et autres muqueuses.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rapprocher du syndrome de Sjögren, auquel la PR est fréquemment associée.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06521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de Felty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SPLÉNOMÉGALIE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NEUTROPÉNIE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triade tombe régulièrement telle quelle.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06521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06521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de Caplan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077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PNEUMOCONIOSE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NODULES PULMONAIRES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contexte est professionnel : mineur, exposition aux poussières.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cause de décès la plus fréquente dans la polyarthrite rhumatoïde est la maladie coronarienne.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Maladies articulaires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