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8138160" y="0"/>
            <a:ext cx="4023360" cy="685800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4" name="Shape 2"/>
          <p:cNvSpPr/>
          <p:nvPr/>
        </p:nvSpPr>
        <p:spPr>
          <a:xfrm>
            <a:off x="11201400" y="548640"/>
            <a:ext cx="502920" cy="1152144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5" name="Shape 3"/>
          <p:cNvSpPr/>
          <p:nvPr/>
        </p:nvSpPr>
        <p:spPr>
          <a:xfrm>
            <a:off x="11201400" y="1700784"/>
            <a:ext cx="502920" cy="1152144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6" name="Shape 4"/>
          <p:cNvSpPr/>
          <p:nvPr/>
        </p:nvSpPr>
        <p:spPr>
          <a:xfrm>
            <a:off x="11201400" y="2852928"/>
            <a:ext cx="502920" cy="1152144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7" name="Shape 5"/>
          <p:cNvSpPr/>
          <p:nvPr/>
        </p:nvSpPr>
        <p:spPr>
          <a:xfrm>
            <a:off x="11201400" y="4005072"/>
            <a:ext cx="502920" cy="1152144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8" name="Shape 6"/>
          <p:cNvSpPr/>
          <p:nvPr/>
        </p:nvSpPr>
        <p:spPr>
          <a:xfrm>
            <a:off x="11201400" y="5157216"/>
            <a:ext cx="502920" cy="1152144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554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RHUMATOLOGIE · EXPOSÉ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85800" y="1965960"/>
            <a:ext cx="73609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Connectivites</a:t>
            </a:r>
            <a:endParaRPr lang="en-US" sz="3500" dirty="0"/>
          </a:p>
        </p:txBody>
      </p:sp>
      <p:sp>
        <p:nvSpPr>
          <p:cNvPr id="11" name="Text 9"/>
          <p:cNvSpPr/>
          <p:nvPr/>
        </p:nvSpPr>
        <p:spPr>
          <a:xfrm>
            <a:off x="685800" y="3749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100" i="1" dirty="0">
                <a:solidFill>
                  <a:srgbClr val="EFD3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anticorps · Un organe · Un piège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685800" y="4434840"/>
            <a:ext cx="2011680" cy="4114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4736592"/>
            <a:ext cx="7360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Lupus  ·  Syndrome des antiphospholipides  ·  Sjögren</a:t>
            </a:r>
            <a:endParaRPr lang="en-US" sz="15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Sclérodermie et CREST  ·  Myosites  ·  Connectivite mixte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SJÖGREN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sécheresse — mais l'arthralgie est presque constante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90 % de femmes   ·   Schirmer   ·   Anti-SSA / SSB   ·   Lymphome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F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SYNDROME DE SJÖGREN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Reconnaître, confirmer, traiter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Connectivites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72768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Anticorps dirigés contre les glandes lacrymales et salivaires. 90 % de femmes. Associations : PR, LES, cirrhose biliaire primitive, polymyosite, thyroïdite de Hashimoto.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31136"/>
            <a:ext cx="3364992" cy="263004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231136"/>
            <a:ext cx="82296" cy="2630043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Symptômes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960120" y="3035808"/>
            <a:ext cx="2816352" cy="16424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Douleurs articulaires chez 90 % des patients</a:t>
            </a:r>
            <a:endParaRPr lang="en-US" sz="9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Bouche sèche : caries étendues et perte dentaire — la salive nettoie et neutralise l'acidité</a:t>
            </a:r>
            <a:endParaRPr lang="en-US" sz="9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Yeux : sensation de « sable », brûlure — kératoconjonctivite sèche</a:t>
            </a:r>
            <a:endParaRPr lang="en-US" sz="9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Sécheresse vaginale, dyspareunie</a:t>
            </a:r>
            <a:endParaRPr lang="en-US" sz="9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Acidose tubulaire rénale (20 %)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398264" y="2231136"/>
            <a:ext cx="3364992" cy="263004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98264" y="2231136"/>
            <a:ext cx="82296" cy="2630043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4" name="Text 12"/>
          <p:cNvSpPr/>
          <p:nvPr/>
        </p:nvSpPr>
        <p:spPr>
          <a:xfrm>
            <a:off x="4672584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Examens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4672584" y="3035808"/>
            <a:ext cx="2816352" cy="16424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de Schirmer : meilleur test initial</a:t>
            </a:r>
            <a:endParaRPr lang="en-US" sz="9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Anti-SSA / anti-SSB : meilleur test sanguin, positifs dans 65 %</a:t>
            </a:r>
            <a:endParaRPr lang="en-US" sz="9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Biopsie de lèvre ou parotide : le plus précis — infiltration lymphoïde</a:t>
            </a:r>
            <a:endParaRPr lang="en-US" sz="9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Rose bengale : épithélium cornéen anormal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8110728" y="2231136"/>
            <a:ext cx="3364992" cy="263004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110728" y="2231136"/>
            <a:ext cx="82296" cy="2630043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8" name="Text 16"/>
          <p:cNvSpPr/>
          <p:nvPr/>
        </p:nvSpPr>
        <p:spPr>
          <a:xfrm>
            <a:off x="8385048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Traitement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8385048" y="3035808"/>
            <a:ext cx="2816352" cy="16424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Hydratation buccale (meilleur initial) : gorgées fréquentes, gomme sans sucre, fluor</a:t>
            </a:r>
            <a:endParaRPr lang="en-US" sz="9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Larmes artificielles contre les ulcères cornéens</a:t>
            </a:r>
            <a:endParaRPr lang="en-US" sz="9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Lifitégrast ou ciclosporine topique</a:t>
            </a:r>
            <a:endParaRPr lang="en-US" sz="9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Pilocarpine et céviméline : augmentent l'acétylcholine</a:t>
            </a:r>
            <a:endParaRPr lang="en-US" sz="9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Les corticoïdes sont TOUJOURS une mauvaise réponse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685800" y="5135499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1" name="Text 19"/>
          <p:cNvSpPr/>
          <p:nvPr/>
        </p:nvSpPr>
        <p:spPr>
          <a:xfrm>
            <a:off x="868680" y="5135499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Complication « la plus dangereuse » du Sjögren : le LYMPHOME — jusqu'à 10 % des patients. L'espérance de vie n'est pas réduite par ailleurs.</a:t>
            </a:r>
            <a:endParaRPr lang="en-US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SCLÉRODERMIE ET CREST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fibrose : peau, poumon, rein, tube digestif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Limitée 80 %   ·   Diffuse 20 %   ·   Anticentromère   ·   Anti-SCL-70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C7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SCLÉRODERMIE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Limitée (CREST) ou diffuse ?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Connectivites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00200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CREST = Calcinoses · Raynaud · Esophageal dysmotility · Sclérodactylie · Télangiectasies. Femme jeune de 20 à 40 ans, 3 fois plus touchée que l'homme.</a:t>
            </a:r>
            <a:endParaRPr lang="en-US" sz="14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2258568"/>
          <a:ext cx="10789920" cy="914400"/>
        </p:xfrm>
        <a:graphic>
          <a:graphicData uri="http://schemas.openxmlformats.org/drawingml/2006/table">
            <a:tbl>
              <a:tblPr/>
              <a:tblGrid>
                <a:gridCol w="2743200"/>
                <a:gridCol w="4023360"/>
                <a:gridCol w="4023360"/>
              </a:tblGrid>
              <a:tr h="54498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Limitée — CREST (80 %)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Diffuse (20 %)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Étendue cutanée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DISTALE aux coudes et aux genoux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PROXIMALE aux coudes et aux genoux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Visage et cou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Peuvent être touchés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Peuvent être touchés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Anticorps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ANTICENTROMÈRE + (50 %, très spécifique)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ANTI-SCL-70 + (30 %, le plus précis)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Poumon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HYPERTENSION PULMONAIRE — alors que les poumons eux-mêmes sont normaux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FIBROSE PULMONAIRE, maladie restrictive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685800" y="5166360"/>
            <a:ext cx="10789920" cy="566928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0" name="Text 7"/>
          <p:cNvSpPr/>
          <p:nvPr/>
        </p:nvSpPr>
        <p:spPr>
          <a:xfrm>
            <a:off x="868680" y="516636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positifs chez 85–90 % mais non spécifiques.  ·  La vitesse de sédimentation est généralement NORMALE.</a:t>
            </a:r>
            <a:endParaRPr lang="en-US" sz="14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C7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SCLÉRODERMIE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Atteintes d'organes et traitement ciblé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Connectivites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00200"/>
            <a:ext cx="10789920" cy="4343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85800" y="1600200"/>
            <a:ext cx="2194560" cy="43434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600200"/>
            <a:ext cx="219456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Raynaud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3017520" y="1600200"/>
            <a:ext cx="832104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Pâleur (blanc) → cyanose (bleu) → hyperémie (rouge), au froid ou au stress. Parfois ulcérations et gangrène. → INHIBITEURS CALCIQUES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85800" y="2162556"/>
            <a:ext cx="10789920" cy="4343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85800" y="2162556"/>
            <a:ext cx="2194560" cy="43434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2162556"/>
            <a:ext cx="219456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Peau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3017520" y="2162556"/>
            <a:ext cx="832104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Fibrose des mains, du visage, du cou ; télangiectasies ; troubles de pigmentation. → Méthotrexate (la pénicillamine est inefficace)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85800" y="2724912"/>
            <a:ext cx="10789920" cy="4343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85800" y="2724912"/>
            <a:ext cx="2194560" cy="43434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7" name="Text 15"/>
          <p:cNvSpPr/>
          <p:nvPr/>
        </p:nvSpPr>
        <p:spPr>
          <a:xfrm>
            <a:off x="685800" y="2724912"/>
            <a:ext cx="219456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Digestif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3017520" y="2724912"/>
            <a:ext cx="832104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Dysmotilité œsophagienne avec RGO → IPP. Diverticules à large col → prolifération bactérienne → diarrhée.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85800" y="3287268"/>
            <a:ext cx="10789920" cy="4343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85800" y="3287268"/>
            <a:ext cx="2194560" cy="43434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21" name="Text 19"/>
          <p:cNvSpPr/>
          <p:nvPr/>
        </p:nvSpPr>
        <p:spPr>
          <a:xfrm>
            <a:off x="685800" y="3287268"/>
            <a:ext cx="219456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Rein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3017520" y="3287268"/>
            <a:ext cx="832104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CRISE HYPERTENSIVE BRUTALE → INHIBITEURS DE L'ENZYME DE CONVERSION, même si la créatinine est élevée.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85800" y="3849624"/>
            <a:ext cx="10789920" cy="4343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85800" y="3849624"/>
            <a:ext cx="2194560" cy="43434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25" name="Text 23"/>
          <p:cNvSpPr/>
          <p:nvPr/>
        </p:nvSpPr>
        <p:spPr>
          <a:xfrm>
            <a:off x="685800" y="3849624"/>
            <a:ext cx="219456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Poumon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3017520" y="3849624"/>
            <a:ext cx="832104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Fibrose → cyclophosphamide. Hypertension pulmonaire → bosentan, ambrisentan, sildénafil, analogues de la prostacycline.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685800" y="4411980"/>
            <a:ext cx="10789920" cy="4343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85800" y="4411980"/>
            <a:ext cx="2194560" cy="43434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29" name="Text 27"/>
          <p:cNvSpPr/>
          <p:nvPr/>
        </p:nvSpPr>
        <p:spPr>
          <a:xfrm>
            <a:off x="685800" y="4411980"/>
            <a:ext cx="219456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Cœur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3017520" y="4411980"/>
            <a:ext cx="832104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Fibrose myocardique, péricardite, bloc cardiaque. L'atteinte pulmonaire entraîne une hypertrophie du ventricule droit.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685800" y="5029200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32" name="Text 30"/>
          <p:cNvSpPr/>
          <p:nvPr/>
        </p:nvSpPr>
        <p:spPr>
          <a:xfrm>
            <a:off x="868680" y="502920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contre-intuition à ne pas rater : dans la crise rénale sclérodermique, on donne un IEC ALORS QUE la créatinine monte.</a:t>
            </a:r>
            <a:endParaRPr lang="en-US" sz="14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MYOSITES ET CONNECTIVITE MIXTE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Faiblesse proximale — et une peau qui parle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Polymyosite   ·   Dermatomyosite   ·   Corps d'inclusion   ·   Anti-U1-RNP</a:t>
            </a:r>
            <a:endParaRPr lang="en-US" sz="13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946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· MYOSITES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Trois myosites, trois profils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Connectivites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330917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3309175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Polymyosite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2321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Faiblesse musculaire PROXIMALE : se lever d'une chaise, monter les escaliers</a:t>
            </a:r>
            <a:endParaRPr lang="en-US" sz="11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Muscles faciaux et oculaires NON affectés (contrairement à la myasthénie)</a:t>
            </a:r>
            <a:endParaRPr lang="en-US" sz="11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Douleur et sensibilité chez 25 % seulement</a:t>
            </a:r>
            <a:endParaRPr lang="en-US" sz="11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Dysphagie possible (muscles striés du pharynx)</a:t>
            </a:r>
            <a:endParaRPr lang="en-US" sz="11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Anticorps anti-Mi-2 · CK-MB peut être élevé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330917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3309175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Dermatomyosite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2321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Atteinte malaire</a:t>
            </a:r>
            <a:endParaRPr lang="en-US" sz="11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Signe du châle : visage, cou, épaules, haut du thorax et dos</a:t>
            </a:r>
            <a:endParaRPr lang="en-US" sz="11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Éruption héliotrope : œdème et coloration violacée des paupières</a:t>
            </a:r>
            <a:endParaRPr lang="en-US" sz="11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Papules de Gottron : dos des mains, IPP et MCP</a:t>
            </a:r>
            <a:endParaRPr lang="en-US" sz="11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CANCER dans 25 % : ovaire, poumon, digestif, lymphatique</a:t>
            </a:r>
            <a:endParaRPr lang="en-US" sz="11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Anti-Jo-1 → fibrose pulmonaire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330917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3309175"/>
          </a:xfrm>
          <a:prstGeom prst="rect">
            <a:avLst/>
          </a:prstGeom>
          <a:solidFill>
            <a:srgbClr val="6E6579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6E657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Myosite à corps d'inclusion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2321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Faiblesse lentement progressive, DISTALE ET PROXIMALE</a:t>
            </a:r>
            <a:endParaRPr lang="en-US" sz="11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Surtout les fléchisseurs distaux des membres supérieurs</a:t>
            </a:r>
            <a:endParaRPr lang="en-US" sz="11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Quadriceps faibles ET incapacité à faire un poing, en même temps</a:t>
            </a:r>
            <a:endParaRPr lang="en-US" sz="11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Biopsie = test le plus précis · créatine kinase élevée</a:t>
            </a:r>
            <a:endParaRPr lang="en-US" sz="11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Il n'existe AUCUN traitement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85800" y="5156264"/>
            <a:ext cx="10789920" cy="566928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56264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Examens des myosites : CPK et aldolase (meilleur test initial), biopsie musculaire (le plus précis). Traitement : corticoïdes, généralement suffisants.</a:t>
            </a:r>
            <a:endParaRPr lang="en-US" sz="14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C7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· CONNECTIVITE MIXTE (MCTD)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chevauchement des trois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Connectivites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27632"/>
            <a:ext cx="5212080" cy="270979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627632"/>
            <a:ext cx="82296" cy="2709799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9" name="Text 7"/>
          <p:cNvSpPr/>
          <p:nvPr/>
        </p:nvSpPr>
        <p:spPr>
          <a:xfrm>
            <a:off x="97840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Clinique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78408" y="2231136"/>
            <a:ext cx="4663440" cy="1932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Chevauchement entre LES, sclérodermie et polymyosite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Œdème des mains et synovite à l'apparition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Myosite et hypertension pulmonaire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Sclérodactylie, calcinoses, rash malaire, rash de Gottron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Atteinte rénale (25 %) · sérosites et syndrome sec (50 %)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63640" y="1627632"/>
            <a:ext cx="5212080" cy="270979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263640" y="1627632"/>
            <a:ext cx="82296" cy="2709799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3" name="Text 11"/>
          <p:cNvSpPr/>
          <p:nvPr/>
        </p:nvSpPr>
        <p:spPr>
          <a:xfrm>
            <a:off x="655624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Diagnostic et traitement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556248" y="2231136"/>
            <a:ext cx="4663440" cy="1932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Anti-U1-RNP : le test le PLUS SPÉCIFIQUE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Si anti-Sm ou anti-dsDNA sont positifs, le diagnostic le plus probable est le LUPUS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Traitement : corticoïdes, azathioprine ou méthotrexate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Cyclophosphamide pour la maladie pulmonaire interstitielle</a:t>
            </a:r>
            <a:endParaRPr lang="en-US"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SYNTHÈSE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tableau des anticorps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Connectivites  ·  Rhumatologie</a:t>
            </a:r>
            <a:endParaRPr lang="en-US" sz="10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600200"/>
          <a:ext cx="1078992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3017520"/>
                <a:gridCol w="4846320"/>
              </a:tblGrid>
              <a:tr h="4251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Anticorps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Maladie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 qu'il signifie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4251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Toutes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Très sensible, peu spécifique. Négatif → exclut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51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Anti-dsDNA · anti-Sm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LUPUS uniquement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Extrêmement spécifiques. dsDNA augmente en poussée, Sm ne varie pas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4251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Antihistones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Lupus médicamenteux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Reins et cerveau épargnés, anti-dsDNA absents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51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Anti-SSA / anti-SSB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Sjögren (65 %)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Anti-Ro maternel → bloc cardiaque du nourrisson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4251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Anticentromère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CREST (50 %)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→ Hypertension pulmonaire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51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Anti-SCL-70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Sclérodermie diffuse (30 %)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→ Fibrose pulmonaire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4251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Anti-U1-RNP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Connectivite mixte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 plus spécifique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51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Anti-Jo-1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Dermatomyosite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→ Fibrose pulmonaire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4251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Anticoagulant lupique · anticardiolipine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SAPL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Thromboses et fausses couches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7772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114300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anticorps, un organe, un piège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85800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2148840"/>
            <a:ext cx="2363724" cy="9144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ANA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22960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Sensible, pas spécifique. Négatif = exclut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433572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0" name="Shape 8"/>
          <p:cNvSpPr/>
          <p:nvPr/>
        </p:nvSpPr>
        <p:spPr>
          <a:xfrm>
            <a:off x="3433572" y="2148840"/>
            <a:ext cx="2363724" cy="9144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1" name="Text 9"/>
          <p:cNvSpPr/>
          <p:nvPr/>
        </p:nvSpPr>
        <p:spPr>
          <a:xfrm>
            <a:off x="3525012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C↓ dsDNA↑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3570732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poussée lupique se lit là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181344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4" name="Shape 12"/>
          <p:cNvSpPr/>
          <p:nvPr/>
        </p:nvSpPr>
        <p:spPr>
          <a:xfrm>
            <a:off x="6181344" y="2148840"/>
            <a:ext cx="2363724" cy="9144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5" name="Text 13"/>
          <p:cNvSpPr/>
          <p:nvPr/>
        </p:nvSpPr>
        <p:spPr>
          <a:xfrm>
            <a:off x="6272784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TCA ↑</a:t>
            </a:r>
            <a:endParaRPr lang="en-US" sz="3400" dirty="0"/>
          </a:p>
        </p:txBody>
      </p:sp>
      <p:sp>
        <p:nvSpPr>
          <p:cNvPr id="16" name="Text 14"/>
          <p:cNvSpPr/>
          <p:nvPr/>
        </p:nvSpPr>
        <p:spPr>
          <a:xfrm>
            <a:off x="6318504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Allongé mais thrombotique : SAPL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8929116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8" name="Shape 16"/>
          <p:cNvSpPr/>
          <p:nvPr/>
        </p:nvSpPr>
        <p:spPr>
          <a:xfrm>
            <a:off x="8929116" y="2148840"/>
            <a:ext cx="2363724" cy="9144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9" name="Text 17"/>
          <p:cNvSpPr/>
          <p:nvPr/>
        </p:nvSpPr>
        <p:spPr>
          <a:xfrm>
            <a:off x="9020556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IEC</a:t>
            </a:r>
            <a:endParaRPr lang="en-US" sz="3400" dirty="0"/>
          </a:p>
        </p:txBody>
      </p:sp>
      <p:sp>
        <p:nvSpPr>
          <p:cNvPr id="20" name="Text 18"/>
          <p:cNvSpPr/>
          <p:nvPr/>
        </p:nvSpPr>
        <p:spPr>
          <a:xfrm>
            <a:off x="9066276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Crise rénale, même créatinine haute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85800" y="434340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i="1" dirty="0">
                <a:solidFill>
                  <a:srgbClr val="EFD3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 Le tissu conjonctif est partout : la maladie peut commencer par une main qui blanchit, une bouche sèche ou une convulsion. »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85800" y="502920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Lupus : 4 critères sur 11, anti-dsDNA et anti-Sm exclusifs, poussée = complément bas + dsDNA haut, biopsie rénale pour la sévérité. SAPL : thromboses + TCA allongé + INR normal, test de mélange, héparine + aspirine pour les fausses couches. Sjögren : Schirmer puis biopsie de lèvre, danger = lymphome, jamais de corticoïdes. Sclérodermie : anticentromère et HTAP dans le CREST, anti-SCL-70 et fibrose dans la diffuse, IEC pour la crise rénale. Myosites : CPK puis biopsie, dermatomyosite → chercher un cancer.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85800" y="608076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: support de cours (lupus, syndrome des antiphospholipides, Sjögren, sclérodermie, myosites, connectivite mixte).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logique du chapitre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Connectivites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72768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maladies, une même mécanique : des auto-anticorps attaquent le tissu conjonctif, présent partout — d'où des atteintes multi-organes.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31136"/>
            <a:ext cx="3364992" cy="261289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231136"/>
            <a:ext cx="82296" cy="261289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principe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960120" y="3035808"/>
            <a:ext cx="2816352" cy="16253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Chaque connectivite se résume à :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ANTICORPS SPÉCIFIQUE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ORGANE CIBLE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CARACTÉRISTIQUE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C'est la clé d'entrée de tout le chapitre.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98264" y="2231136"/>
            <a:ext cx="3364992" cy="261289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98264" y="2231136"/>
            <a:ext cx="82296" cy="2612898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4" name="Text 12"/>
          <p:cNvSpPr/>
          <p:nvPr/>
        </p:nvSpPr>
        <p:spPr>
          <a:xfrm>
            <a:off x="4672584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test de débrouillage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4672584" y="3035808"/>
            <a:ext cx="2816352" cy="16253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ANA sont très SENSIBLES et très peu SPÉCIFIQUES.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ANA négatif exclut.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ANA positif n'affirme rien.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Ne jamais traiter un ANA positif chez un patient asymptomatique.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10728" y="2231136"/>
            <a:ext cx="3364992" cy="261289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110728" y="2231136"/>
            <a:ext cx="82296" cy="261289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8" name="Text 16"/>
          <p:cNvSpPr/>
          <p:nvPr/>
        </p:nvSpPr>
        <p:spPr>
          <a:xfrm>
            <a:off x="8385048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3 contre-intuitions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8385048" y="3035808"/>
            <a:ext cx="2816352" cy="16253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TCA s'allonge alors que le patient THROMBOSE (SAPL)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donne un IEC alors que la créatinine MONTE (crise rénale sclérodermique)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corticoïdes ne servent à RIEN dans le Sjögren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LUPUS ÉRYTHÉMATEUX SYSTÉMIQUE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critères sur 11 — et une inflammation qui touche tout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Peau   ·   Articulations   ·   Rein   ·   Cerveau   ·   Sang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A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LUPUS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11 critères diagnostiques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Connectivites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00200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diagnostic repose sur la présence d'au moins 4 des 11 manifestations connues de la maladie.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057400"/>
            <a:ext cx="5212080" cy="518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2057400"/>
            <a:ext cx="1325880" cy="51816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2057400"/>
            <a:ext cx="1325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Éruption malaire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2148840" y="2057400"/>
            <a:ext cx="3611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classique érythème en aile de papillon du visage.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263640" y="2057400"/>
            <a:ext cx="5212080" cy="518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63640" y="2057400"/>
            <a:ext cx="1325880" cy="51816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4" name="Text 12"/>
          <p:cNvSpPr/>
          <p:nvPr/>
        </p:nvSpPr>
        <p:spPr>
          <a:xfrm>
            <a:off x="6263640" y="2057400"/>
            <a:ext cx="1325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Éruption discoïde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726680" y="2057400"/>
            <a:ext cx="3611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Lésions annulaires cicatricielles.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85800" y="2703576"/>
            <a:ext cx="5212080" cy="518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85800" y="2703576"/>
            <a:ext cx="1325880" cy="51816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2703576"/>
            <a:ext cx="1325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Photosensibilité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2148840" y="2703576"/>
            <a:ext cx="3611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Éruption déclenchée par l'exposition solaire.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263640" y="2703576"/>
            <a:ext cx="5212080" cy="518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263640" y="2703576"/>
            <a:ext cx="1325880" cy="51816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22" name="Text 20"/>
          <p:cNvSpPr/>
          <p:nvPr/>
        </p:nvSpPr>
        <p:spPr>
          <a:xfrm>
            <a:off x="6263640" y="2703576"/>
            <a:ext cx="1325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Ulcérations buccales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7726680" y="2703576"/>
            <a:ext cx="3611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Souvent indolores, à rechercher à l'examen.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85800" y="3349752"/>
            <a:ext cx="5212080" cy="518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85800" y="3349752"/>
            <a:ext cx="1325880" cy="51816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26" name="Text 24"/>
          <p:cNvSpPr/>
          <p:nvPr/>
        </p:nvSpPr>
        <p:spPr>
          <a:xfrm>
            <a:off x="685800" y="3349752"/>
            <a:ext cx="1325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Arthrite (90 %)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2148840" y="3349752"/>
            <a:ext cx="3611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Souvent le premier symptôme. NON déformante et NON érosive → radiographies normales.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6263640" y="3349752"/>
            <a:ext cx="5212080" cy="518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263640" y="3349752"/>
            <a:ext cx="1325880" cy="51816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30" name="Text 28"/>
          <p:cNvSpPr/>
          <p:nvPr/>
        </p:nvSpPr>
        <p:spPr>
          <a:xfrm>
            <a:off x="6263640" y="3349752"/>
            <a:ext cx="1325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Sérosite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7726680" y="3349752"/>
            <a:ext cx="3611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Pleurésie, péricardite, avec parfois épanchement.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685800" y="3995928"/>
            <a:ext cx="5212080" cy="518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85800" y="3995928"/>
            <a:ext cx="1325880" cy="51816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34" name="Text 32"/>
          <p:cNvSpPr/>
          <p:nvPr/>
        </p:nvSpPr>
        <p:spPr>
          <a:xfrm>
            <a:off x="685800" y="3995928"/>
            <a:ext cx="1325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Atteinte rénale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2148840" y="3995928"/>
            <a:ext cx="3611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Glomérulonéphrite membraneuse la plus fréquente ; cylindres hématiques et hématurie.</a:t>
            </a:r>
            <a:endParaRPr lang="en-US" sz="1150" dirty="0"/>
          </a:p>
        </p:txBody>
      </p:sp>
      <p:sp>
        <p:nvSpPr>
          <p:cNvPr id="36" name="Shape 34"/>
          <p:cNvSpPr/>
          <p:nvPr/>
        </p:nvSpPr>
        <p:spPr>
          <a:xfrm>
            <a:off x="6263640" y="3995928"/>
            <a:ext cx="5212080" cy="518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263640" y="3995928"/>
            <a:ext cx="1325880" cy="51816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38" name="Text 36"/>
          <p:cNvSpPr/>
          <p:nvPr/>
        </p:nvSpPr>
        <p:spPr>
          <a:xfrm>
            <a:off x="6263640" y="3995928"/>
            <a:ext cx="1325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Neurologique</a:t>
            </a:r>
            <a:endParaRPr lang="en-US" sz="1150" dirty="0"/>
          </a:p>
        </p:txBody>
      </p:sp>
      <p:sp>
        <p:nvSpPr>
          <p:cNvPr id="39" name="Text 37"/>
          <p:cNvSpPr/>
          <p:nvPr/>
        </p:nvSpPr>
        <p:spPr>
          <a:xfrm>
            <a:off x="7726680" y="3995928"/>
            <a:ext cx="3611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Psychose, crises convulsives, AVC par vascularite.</a:t>
            </a:r>
            <a:endParaRPr lang="en-US" sz="1150" dirty="0"/>
          </a:p>
        </p:txBody>
      </p:sp>
      <p:sp>
        <p:nvSpPr>
          <p:cNvPr id="40" name="Shape 38"/>
          <p:cNvSpPr/>
          <p:nvPr/>
        </p:nvSpPr>
        <p:spPr>
          <a:xfrm>
            <a:off x="685800" y="4642104"/>
            <a:ext cx="5212080" cy="518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85800" y="4642104"/>
            <a:ext cx="1325880" cy="51816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42" name="Text 40"/>
          <p:cNvSpPr/>
          <p:nvPr/>
        </p:nvSpPr>
        <p:spPr>
          <a:xfrm>
            <a:off x="685800" y="4642104"/>
            <a:ext cx="1325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Hématologique</a:t>
            </a:r>
            <a:endParaRPr lang="en-US" sz="1150" dirty="0"/>
          </a:p>
        </p:txBody>
      </p:sp>
      <p:sp>
        <p:nvSpPr>
          <p:cNvPr id="43" name="Text 41"/>
          <p:cNvSpPr/>
          <p:nvPr/>
        </p:nvSpPr>
        <p:spPr>
          <a:xfrm>
            <a:off x="2148840" y="4642104"/>
            <a:ext cx="3611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Anémie hémolytique (critère), lymphopénie, leucopénie, thrombopénie.</a:t>
            </a:r>
            <a:endParaRPr lang="en-US" sz="1150" dirty="0"/>
          </a:p>
        </p:txBody>
      </p:sp>
      <p:sp>
        <p:nvSpPr>
          <p:cNvPr id="44" name="Shape 42"/>
          <p:cNvSpPr/>
          <p:nvPr/>
        </p:nvSpPr>
        <p:spPr>
          <a:xfrm>
            <a:off x="6263640" y="4642104"/>
            <a:ext cx="5212080" cy="518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6263640" y="4642104"/>
            <a:ext cx="1325880" cy="51816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46" name="Text 44"/>
          <p:cNvSpPr/>
          <p:nvPr/>
        </p:nvSpPr>
        <p:spPr>
          <a:xfrm>
            <a:off x="6263640" y="4642104"/>
            <a:ext cx="1325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positifs</a:t>
            </a:r>
            <a:endParaRPr lang="en-US" sz="1150" dirty="0"/>
          </a:p>
        </p:txBody>
      </p:sp>
      <p:sp>
        <p:nvSpPr>
          <p:cNvPr id="47" name="Text 45"/>
          <p:cNvSpPr/>
          <p:nvPr/>
        </p:nvSpPr>
        <p:spPr>
          <a:xfrm>
            <a:off x="7726680" y="4642104"/>
            <a:ext cx="3611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Présents dans 95–99 % des cas.</a:t>
            </a:r>
            <a:endParaRPr lang="en-US" sz="1150" dirty="0"/>
          </a:p>
        </p:txBody>
      </p:sp>
      <p:sp>
        <p:nvSpPr>
          <p:cNvPr id="48" name="Shape 46"/>
          <p:cNvSpPr/>
          <p:nvPr/>
        </p:nvSpPr>
        <p:spPr>
          <a:xfrm>
            <a:off x="685800" y="5288280"/>
            <a:ext cx="5212080" cy="518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685800" y="5288280"/>
            <a:ext cx="1325880" cy="51816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50" name="Text 48"/>
          <p:cNvSpPr/>
          <p:nvPr/>
        </p:nvSpPr>
        <p:spPr>
          <a:xfrm>
            <a:off x="685800" y="5288280"/>
            <a:ext cx="1325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Immunologique</a:t>
            </a:r>
            <a:endParaRPr lang="en-US" sz="1150" dirty="0"/>
          </a:p>
        </p:txBody>
      </p:sp>
      <p:sp>
        <p:nvSpPr>
          <p:cNvPr id="51" name="Text 49"/>
          <p:cNvSpPr/>
          <p:nvPr/>
        </p:nvSpPr>
        <p:spPr>
          <a:xfrm>
            <a:off x="2148840" y="5288280"/>
            <a:ext cx="361188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Anti-dsDNA, anti-Sm, sérologie syphilitique faussement positive, cellules LE.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A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LUPUS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 dit chaque anticorps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Connectivites  ·  Rhumatologie</a:t>
            </a:r>
            <a:endParaRPr lang="en-US" sz="10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600200"/>
          <a:ext cx="10789920" cy="914400"/>
        </p:xfrm>
        <a:graphic>
          <a:graphicData uri="http://schemas.openxmlformats.org/drawingml/2006/table">
            <a:tbl>
              <a:tblPr/>
              <a:tblGrid>
                <a:gridCol w="3017520"/>
                <a:gridCol w="2011680"/>
                <a:gridCol w="5760720"/>
              </a:tblGrid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Test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Fréquence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Interprétation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ANA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95–99 %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Négatif → exclut le lupus. Positif → faible spécificité, ne pas traiter un asymptomatique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Anti-dsDNA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60 %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Uniquement dans le LES · extrêmement spécifique · AUGMENTE en poussée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Anti-Sm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30 %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Uniquement dans le LES · extrêmement spécifique · ne varie PAS en poussée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Complément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DIMINUÉ, corrélé à l'activité ; chute encore lors des poussées aiguës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Anti-SSA / SSB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10–20 %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Surtout dans le Sjögren (65 %). Anti-Ro maternel → vérifier l'ECG du nourrisson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Antihistones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Lupus MÉDICAMENTEUX : épargne reins et cerveau, anti-dsDNA absents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685800" y="5166360"/>
            <a:ext cx="10789920" cy="566928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9" name="Text 6"/>
          <p:cNvSpPr/>
          <p:nvPr/>
        </p:nvSpPr>
        <p:spPr>
          <a:xfrm>
            <a:off x="868680" y="516636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Poussée lupique = complément qui BAISSE + anti-dsDNA qui MONTE. Ni les ANA ni les anti-Sm ne suivent l'activité.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A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LUPUS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Traitement et pronostic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Connectivites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27632"/>
            <a:ext cx="5212080" cy="262750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627632"/>
            <a:ext cx="82296" cy="2627503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9" name="Text 7"/>
          <p:cNvSpPr/>
          <p:nvPr/>
        </p:nvSpPr>
        <p:spPr>
          <a:xfrm>
            <a:off x="97840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Traitement selon la situation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78408" y="2231136"/>
            <a:ext cx="4663440" cy="18502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Poussée aiguë : bolus de corticoïdes à forte dose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Maladie légère (peau, articulations) : hydroxychloroquine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Néphrite lupique : corticoïdes ± cyclophosphamide ou mycophénolate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Bélimumab : inhibe les cellules B, contrôle la progression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63640" y="1627632"/>
            <a:ext cx="5212080" cy="262750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263640" y="1627632"/>
            <a:ext cx="82296" cy="2627503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3" name="Text 11"/>
          <p:cNvSpPr/>
          <p:nvPr/>
        </p:nvSpPr>
        <p:spPr>
          <a:xfrm>
            <a:off x="655624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Deux points de vigilance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556248" y="2231136"/>
            <a:ext cx="4663440" cy="18502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biopsie rénale est le SEUL moyen d'évaluer la sévérité de la néphrite — l'analyse d'urine seule est insuffisante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Décès : chez le sujet jeune, l'INFECTION ; chez le sujet plus âgé, l'INFARCTUS par athérosclérose accélérée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85800" y="4754880"/>
            <a:ext cx="10789920" cy="566928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" y="475488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 type : lupique fébrile et confuse — poussée ou sepsis ?  →  complément diminué + anti-dsDNA augmentés.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SYNDROME DES ANTIPHOSPHOLIPIDES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test de coagulation allongé chez quelqu'un qui thrombose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Thromboses   ·   Fausses couches   ·   aPTT élevé   ·   INR normal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SAPL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L'équation et les tests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Connectivites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72768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majorité des cas ne sont pas associés au lupus : c'est le plus souvent un trouble idiopathique indépendant.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029968"/>
            <a:ext cx="3364992" cy="297802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029968"/>
            <a:ext cx="82296" cy="2978023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L'équation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960120" y="2834640"/>
            <a:ext cx="2816352" cy="19904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THROMBOSES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aPTT (TCA) ÉLEVÉ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PT et INR NORMAUX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C'est l'inverse des autres thrombophilies : le test est allongé, mais le risque est thrombotique.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Anticorps : anticoagulant lupique, anticardiolipine, bêta-2-glycoprotéine I.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98264" y="2029968"/>
            <a:ext cx="3364992" cy="297802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98264" y="2029968"/>
            <a:ext cx="82296" cy="2978023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4" name="Text 12"/>
          <p:cNvSpPr/>
          <p:nvPr/>
        </p:nvSpPr>
        <p:spPr>
          <a:xfrm>
            <a:off x="4672584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deux tests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4672584" y="2834640"/>
            <a:ext cx="2816352" cy="19904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de mélange (meilleur test initial) : plasma patient + plasma normal. Déficit en facteur → l'aPTT se normalise. Anticorps → l'aPTT reste élevé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RVVT (venin de vipère de Russell) : le plus spécifique de l'anticoagulant lupique, non corrigé au mélange. ⚠️ L'héparine interfère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10728" y="2029968"/>
            <a:ext cx="3364992" cy="297802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110728" y="2029968"/>
            <a:ext cx="82296" cy="2978023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8" name="Text 16"/>
          <p:cNvSpPr/>
          <p:nvPr/>
        </p:nvSpPr>
        <p:spPr>
          <a:xfrm>
            <a:off x="8385048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piège sérologique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8385048" y="2834640"/>
            <a:ext cx="2816352" cy="19904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VDRL ou RPR faussement positifs, avec FTA normal.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L'anticorps réagit avec le réactif de laboratoire — qui est une cardiolipine.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Anticardiolipine → plutôt les fausses couches.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Anticoagulant lupique → plutôt l'aPTT élevé.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SAPL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Traitement : thromboses et grossesse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Connectivites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27632"/>
            <a:ext cx="5212080" cy="2817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627632"/>
            <a:ext cx="82296" cy="281736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9" name="Text 7"/>
          <p:cNvSpPr/>
          <p:nvPr/>
        </p:nvSpPr>
        <p:spPr>
          <a:xfrm>
            <a:off x="97840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Thromboses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78408" y="2231136"/>
            <a:ext cx="4663440" cy="2040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TVP ou embolie pulmonaire : héparine puis warfarine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épisodes thrombotiques imposent un traitement À VIE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Aucun traitement chez le porteur asymptomatique d'anticorps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63640" y="1627632"/>
            <a:ext cx="5212080" cy="2817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263640" y="1627632"/>
            <a:ext cx="82296" cy="2817368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3" name="Text 11"/>
          <p:cNvSpPr/>
          <p:nvPr/>
        </p:nvSpPr>
        <p:spPr>
          <a:xfrm>
            <a:off x="655624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Fausses couches à répétition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556248" y="2231136"/>
            <a:ext cx="4663440" cy="2040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 chercher les anticardiolipine ? Deux avortements ou plus du 1er trimestre, OU un seul avortement du 2e trimestre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Prévention d'une récidive : HÉPARINE + ASPIRINE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Warfarine contre-indiquée au 1er trimestre · corticoïdes inefficaces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Aucun traitement d'un avortement spontané en cours : il est trop tard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Connectivites</dc:title>
  <dc:subject>Rhumatologie</dc:subject>
  <dc:creator>Sherley — Préparation examens</dc:creator>
  <cp:lastModifiedBy>Sherley — Préparation examens</cp:lastModifiedBy>
  <cp:revision>1</cp:revision>
  <dcterms:created xsi:type="dcterms:W3CDTF">2026-08-15T04:57:07Z</dcterms:created>
  <dcterms:modified xsi:type="dcterms:W3CDTF">2026-08-15T04:57:07Z</dcterms:modified>
</cp:coreProperties>
</file>