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14300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691640"/>
            <a:ext cx="502920" cy="18745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3566160"/>
            <a:ext cx="502920" cy="16916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5257800"/>
            <a:ext cx="502920" cy="105156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OBSTÉTRIQUE  ·  EXPOSÉ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7360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Classification de la grossesse</a:t>
            </a:r>
            <a:endParaRPr lang="en-US" sz="35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selon le terme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685800" y="361188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Dater · Classer · Agir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85800" y="4315968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617720"/>
            <a:ext cx="7360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nombres suffisent :  22  —  37  —  42  semaines d'aménorrhée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frise du terme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2743200"/>
            <a:ext cx="2286000" cy="64008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7432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AVORTEMENT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2304288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E65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22 SA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351129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viable  ·  ou &lt; 500 g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958084" y="2176272"/>
            <a:ext cx="27432" cy="120700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2" name="Text 10"/>
          <p:cNvSpPr/>
          <p:nvPr/>
        </p:nvSpPr>
        <p:spPr>
          <a:xfrm>
            <a:off x="2377440" y="17830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1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 SA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971800" y="2743200"/>
            <a:ext cx="3383280" cy="64008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2971800" y="27432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PRÉMATURÉ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971800" y="2304288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→ 36 SA + 6 j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971800" y="3511296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7–10 % des naissances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341364" y="2176272"/>
            <a:ext cx="27432" cy="120700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8" name="Text 16"/>
          <p:cNvSpPr/>
          <p:nvPr/>
        </p:nvSpPr>
        <p:spPr>
          <a:xfrm>
            <a:off x="5760720" y="17830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1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 SA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355080" y="2743200"/>
            <a:ext cx="3108960" cy="6400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0" name="Text 18"/>
          <p:cNvSpPr/>
          <p:nvPr/>
        </p:nvSpPr>
        <p:spPr>
          <a:xfrm>
            <a:off x="6355080" y="274320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TERME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355080" y="230428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 → 41 SA + 6 j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55080" y="351129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optimale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9450324" y="2176272"/>
            <a:ext cx="27432" cy="120700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4" name="Text 22"/>
          <p:cNvSpPr/>
          <p:nvPr/>
        </p:nvSpPr>
        <p:spPr>
          <a:xfrm>
            <a:off x="8869680" y="17830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1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 SA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464040" y="2743200"/>
            <a:ext cx="2011680" cy="6400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6" name="Text 24"/>
          <p:cNvSpPr/>
          <p:nvPr/>
        </p:nvSpPr>
        <p:spPr>
          <a:xfrm>
            <a:off x="9464040" y="274320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POST-TERME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464040" y="230428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42 SA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464040" y="351129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1 %  ·  294 jours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85800" y="4206240"/>
            <a:ext cx="54864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85800" y="4206240"/>
            <a:ext cx="82296" cy="1645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1" name="Text 29"/>
          <p:cNvSpPr/>
          <p:nvPr/>
        </p:nvSpPr>
        <p:spPr>
          <a:xfrm>
            <a:off x="978408" y="4352544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Sous-classification de la prématurité (OMS)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978408" y="4700016"/>
            <a:ext cx="4937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Extrême  ·  &lt; 28 SA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 ·  28 → 31 SA + 6 j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Modérée  ·  32 → 33 SA + 6 j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Tardive  ·  34 → 36 SA + 6 j   ← ≈ 70 % des cas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446520" y="4206240"/>
            <a:ext cx="50292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446520" y="4206240"/>
            <a:ext cx="82296" cy="164592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35" name="Text 33"/>
          <p:cNvSpPr/>
          <p:nvPr/>
        </p:nvSpPr>
        <p:spPr>
          <a:xfrm>
            <a:off x="6739128" y="4352544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Subdivision de la période « à terme » (ACOG 2013)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6739128" y="4700016"/>
            <a:ext cx="4480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Terme précoce  ·  37+0 → 38+6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Terme plein  ·  39+0 → 40+6   ← optimum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Terme tardif  ·  41+0 → 41+6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 terme dépassé  ·  ≥ 42+0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6E65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  —  CATÉGORIE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Avortement  ·  avant 22 SA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5120640" cy="91440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69164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&lt; 22 SA   ou   &lt; 500 g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85800" y="2880360"/>
            <a:ext cx="51206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85800" y="2880360"/>
            <a:ext cx="82296" cy="137160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11" name="Text 9"/>
          <p:cNvSpPr/>
          <p:nvPr/>
        </p:nvSpPr>
        <p:spPr>
          <a:xfrm>
            <a:off x="978408" y="3017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4E46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Définition (OMS)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78408" y="33375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Interruption de la grossesse avant 22 SA révolues ou pour un poids fœtal &lt; 500 g. Le produit n'est pas viable : on parle d'avortement, pas d'accouchement.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85800" y="4526280"/>
            <a:ext cx="51206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85800" y="4526280"/>
            <a:ext cx="82296" cy="14173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5" name="Text 13"/>
          <p:cNvSpPr/>
          <p:nvPr/>
        </p:nvSpPr>
        <p:spPr>
          <a:xfrm>
            <a:off x="978408" y="46634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Limite de viabilité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78408" y="498348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réanimation néonatale n'est en général pas entreprise avant 24 SA. Entre 22 et 24 SA : « zone grise », décision discutée au cas par cas avec les parents.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355080" y="1691640"/>
            <a:ext cx="51206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55080" y="1691640"/>
            <a:ext cx="82296" cy="19202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9" name="Text 17"/>
          <p:cNvSpPr/>
          <p:nvPr/>
        </p:nvSpPr>
        <p:spPr>
          <a:xfrm>
            <a:off x="6656832" y="185623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Avortement précoce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56832" y="222199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14 SA — 1er trimestre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656832" y="26060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plus fréquent (≈ 80 %).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principale : anomalies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chromosomiques.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355080" y="3886200"/>
            <a:ext cx="51206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355080" y="3886200"/>
            <a:ext cx="82296" cy="19202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4" name="Text 22"/>
          <p:cNvSpPr/>
          <p:nvPr/>
        </p:nvSpPr>
        <p:spPr>
          <a:xfrm>
            <a:off x="6656832" y="405079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Avortement tardif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656832" y="441655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→ 22 SA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656832" y="480060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Évoquer : béance cervico-isthmique,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malformation utérine, infection,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syndrome des antiphospholipides.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  —  CATÉGORIE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Prématurité  ·  22 → 36 SA + 6 j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17904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Naissance d'un enfant vivant entre 22 SA et 37 SA révolues.  ≈ 7 à 10 % des naissances — 1re cause de morbi-mortalité néonatale.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193852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Sous-classification (OMS)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85800" y="2267712"/>
            <a:ext cx="2491740" cy="1280160"/>
          </a:xfrm>
          <a:prstGeom prst="rect">
            <a:avLst/>
          </a:prstGeom>
          <a:solidFill>
            <a:srgbClr val="7E2A1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395728"/>
            <a:ext cx="24917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Extrême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85800" y="2798064"/>
            <a:ext cx="24917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BE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28 SA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451860" y="2267712"/>
            <a:ext cx="2491740" cy="1280160"/>
          </a:xfrm>
          <a:prstGeom prst="rect">
            <a:avLst/>
          </a:prstGeom>
          <a:solidFill>
            <a:srgbClr val="9E3A24"/>
          </a:solidFill>
          <a:ln/>
        </p:spPr>
      </p:sp>
      <p:sp>
        <p:nvSpPr>
          <p:cNvPr id="13" name="Text 11"/>
          <p:cNvSpPr/>
          <p:nvPr/>
        </p:nvSpPr>
        <p:spPr>
          <a:xfrm>
            <a:off x="3451860" y="2395728"/>
            <a:ext cx="24917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Grande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451860" y="2798064"/>
            <a:ext cx="24917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BE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→ 31+6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217920" y="2267712"/>
            <a:ext cx="2491740" cy="1280160"/>
          </a:xfrm>
          <a:prstGeom prst="rect">
            <a:avLst/>
          </a:prstGeom>
          <a:solidFill>
            <a:srgbClr val="BE452C"/>
          </a:solidFill>
          <a:ln/>
        </p:spPr>
      </p:sp>
      <p:sp>
        <p:nvSpPr>
          <p:cNvPr id="16" name="Text 14"/>
          <p:cNvSpPr/>
          <p:nvPr/>
        </p:nvSpPr>
        <p:spPr>
          <a:xfrm>
            <a:off x="6217920" y="2395728"/>
            <a:ext cx="24917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Modérée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217920" y="2798064"/>
            <a:ext cx="24917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BE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→ 33+6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983980" y="2267712"/>
            <a:ext cx="2491740" cy="128016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9" name="Text 17"/>
          <p:cNvSpPr/>
          <p:nvPr/>
        </p:nvSpPr>
        <p:spPr>
          <a:xfrm>
            <a:off x="8983980" y="2395728"/>
            <a:ext cx="24917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Tardive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983980" y="2798064"/>
            <a:ext cx="24917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BE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 → 36+6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983980" y="3145536"/>
            <a:ext cx="24917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70 % des prématurés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85800" y="3822192"/>
            <a:ext cx="548640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85800" y="3822192"/>
            <a:ext cx="82296" cy="196596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4" name="Text 22"/>
          <p:cNvSpPr/>
          <p:nvPr/>
        </p:nvSpPr>
        <p:spPr>
          <a:xfrm>
            <a:off x="978408" y="396849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mécanismes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78408" y="4315968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Spontanée — 70 %</a:t>
            </a:r>
            <a:endParaRPr lang="en-US" sz="135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 prématuré spontané, rupture prématurée des membranes (RPM).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Induite (provoquée) — 30 %</a:t>
            </a:r>
            <a:endParaRPr lang="en-US" sz="1350" dirty="0"/>
          </a:p>
          <a:p>
            <a:pPr indent="0" marL="0">
              <a:buNone/>
            </a:pPr>
            <a:r>
              <a:rPr lang="en-US" sz="12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Extraction médicalement décidée : pré-éclampsie, RCIU sévère, hématome rétroplacentaire, souffrance fœtale, diabète déséquilibré.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6446520" y="3822192"/>
            <a:ext cx="502920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446520" y="3822192"/>
            <a:ext cx="82296" cy="19659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8" name="Text 26"/>
          <p:cNvSpPr/>
          <p:nvPr/>
        </p:nvSpPr>
        <p:spPr>
          <a:xfrm>
            <a:off x="6739128" y="3968496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Facteurs de risque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739128" y="4334256"/>
            <a:ext cx="44348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Antécédent d'accouchement prématuré — le plus prédictif</a:t>
            </a:r>
            <a:endParaRPr lang="en-US" sz="1200" dirty="0"/>
          </a:p>
          <a:p>
            <a:pPr marL="177800" indent="-1778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Grossesse multiple · hydramnios · placenta prævia</a:t>
            </a:r>
            <a:endParaRPr lang="en-US" sz="1200" dirty="0"/>
          </a:p>
          <a:p>
            <a:pPr marL="177800" indent="-1778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: chorio-amniotite, urinaire, vaginose</a:t>
            </a:r>
            <a:endParaRPr lang="en-US" sz="1200" dirty="0"/>
          </a:p>
          <a:p>
            <a:pPr marL="177800" indent="-1778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Béance cervico-isthmique · malformation utérine</a:t>
            </a:r>
            <a:endParaRPr lang="en-US" sz="1200" dirty="0"/>
          </a:p>
          <a:p>
            <a:pPr marL="177800" indent="-177800"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 &lt; 18 ou &gt; 35 ans · tabac · travail pénible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  —  CATÉGORIE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terme  ·  37 → 41 SA + 6 j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17904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 de morbi-mortalité néonatale minimale. Depuis 2013, l'ACOG a abandonné le mot unique « à terme » au profit de trois sous-périodes.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148840"/>
            <a:ext cx="335280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148840"/>
            <a:ext cx="82296" cy="2514600"/>
          </a:xfrm>
          <a:prstGeom prst="rect">
            <a:avLst/>
          </a:prstGeom>
          <a:solidFill>
            <a:srgbClr val="3F8A6E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624328"/>
            <a:ext cx="2767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3F8A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Terme précoce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78408" y="2971800"/>
            <a:ext cx="2767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term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978408" y="3300984"/>
            <a:ext cx="2767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37+0 → 38+6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78408" y="3813048"/>
            <a:ext cx="27675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Morbidité respiratoire néonatale encore augmentée.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404360" y="2148840"/>
            <a:ext cx="335280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404360" y="2148840"/>
            <a:ext cx="82296" cy="251460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6" name="Shape 14"/>
          <p:cNvSpPr/>
          <p:nvPr/>
        </p:nvSpPr>
        <p:spPr>
          <a:xfrm>
            <a:off x="4486656" y="2148840"/>
            <a:ext cx="3270504" cy="32918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4486656" y="2148840"/>
            <a:ext cx="32705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OPTIMUM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696968" y="2624328"/>
            <a:ext cx="2767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Terme plein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696968" y="2971800"/>
            <a:ext cx="2767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term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696968" y="3300984"/>
            <a:ext cx="2767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39+0 → 40+6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696968" y="3813048"/>
            <a:ext cx="27675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Fenêtre idéale : risque néonatal minimal.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22920" y="2148840"/>
            <a:ext cx="335280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122920" y="2148840"/>
            <a:ext cx="82296" cy="2514600"/>
          </a:xfrm>
          <a:prstGeom prst="rect">
            <a:avLst/>
          </a:prstGeom>
          <a:solidFill>
            <a:srgbClr val="8A8A3E"/>
          </a:solidFill>
          <a:ln/>
        </p:spPr>
      </p:sp>
      <p:sp>
        <p:nvSpPr>
          <p:cNvPr id="24" name="Text 22"/>
          <p:cNvSpPr/>
          <p:nvPr/>
        </p:nvSpPr>
        <p:spPr>
          <a:xfrm>
            <a:off x="8415528" y="2624328"/>
            <a:ext cx="2767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8A8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Terme tardif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415528" y="2971800"/>
            <a:ext cx="2767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term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8415528" y="3300984"/>
            <a:ext cx="2767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41+0 → 41+6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8415528" y="3813048"/>
            <a:ext cx="27675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risques remontent : surveillance à instaurer.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 pratique : aucun déclenchement ni césarienne de convenance avant 39 SA.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85800" y="5806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Accouchement normal (eutocique) = à terme (≥ 37 SA) + spontané + voie basse + présentation du sommet + enfant en bonne santé (Apgar satisfaisant).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  —  CATÉGORIE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Grossesse prolongée &amp; terme dépassé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53035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91640"/>
            <a:ext cx="82296" cy="2331720"/>
          </a:xfrm>
          <a:prstGeom prst="rect">
            <a:avLst/>
          </a:prstGeom>
          <a:solidFill>
            <a:srgbClr val="C08A16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84708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08A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Grossesse prolongée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78408" y="22402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41 SA + 0 j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78408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C08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15 – 20 % des grossesses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78408" y="3072384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Dépassement du terme théorique.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parle pas encore de post-terme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commence à surveiller.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355080" y="1691640"/>
            <a:ext cx="53035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55080" y="1691640"/>
            <a:ext cx="82296" cy="233172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5" name="Text 13"/>
          <p:cNvSpPr/>
          <p:nvPr/>
        </p:nvSpPr>
        <p:spPr>
          <a:xfrm>
            <a:off x="6647688" y="184708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Terme dépassé  ·  post-terme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647688" y="22402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42 SA + 0 j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647688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1 % des grossesses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647688" y="3072384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294 jours depuis la DDR.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la définition stricte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post-terme.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315968"/>
            <a:ext cx="10789920" cy="5486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4315968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1re cause de « faux terme dépassé » est une erreur de datation. Avant tout diagnostic : on re-date.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685800" y="5138928"/>
            <a:ext cx="1078992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85800" y="5138928"/>
            <a:ext cx="82296" cy="1143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23" name="Text 21"/>
          <p:cNvSpPr/>
          <p:nvPr/>
        </p:nvSpPr>
        <p:spPr>
          <a:xfrm>
            <a:off x="978408" y="5257800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de post-maturité (syndrome de Clifford)  —  ≈ 20 % des post-termes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78408" y="5586984"/>
            <a:ext cx="10424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Nouveau-né maigre · peau sèche, desquamante et fissurée · ongles longs · absence de vernix et de lanugo · imprégnation méconiale verdâtre de la peau et du cordon · faciès de vieillard, regard vif.   →  Traduit une insuffisance placentaire : le placenta « vieillit » et ne nourrit plus.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 à connaître par cœur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737360"/>
          <a:ext cx="1078992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3017520"/>
                <a:gridCol w="2286000"/>
                <a:gridCol w="3200400"/>
              </a:tblGrid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Catégorie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Âge gestationnel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Viabilité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Risque dominant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Avortement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657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22 SA  (ou &lt; 500 g)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viable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Hémorragie, infection maternelle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Prématuré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 SA  →  36 SA + 6 j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  (≥ 24 SA)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Immaturité : poumon, cerveau, digestif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terme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 SA  →  41 SA + 6 j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Optimale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Minimal  (optimum 39–40 SA)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Post-terme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≥ 42 SA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Bonne mais menacée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Insuffisance placentaire, MFIU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2423160" y="5120640"/>
            <a:ext cx="7315200" cy="91440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2423160" y="512064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pPr algn="ctr" indent="0" marL="0">
              <a:buNone/>
            </a:pPr>
            <a:r>
              <a:rPr lang="en-US" sz="14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viabilité        </a:t>
            </a:r>
            <a:pPr algn="ctr" indent="0" marL="0">
              <a:buNone/>
            </a:pPr>
            <a:r>
              <a:rPr lang="en-US" sz="2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</a:t>
            </a:r>
            <a:pPr algn="ctr" indent="0" marL="0">
              <a:buNone/>
            </a:pPr>
            <a:r>
              <a:rPr lang="en-US" sz="14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terme        </a:t>
            </a:r>
            <a:pPr algn="ctr" indent="0" marL="0">
              <a:buNone/>
            </a:pPr>
            <a:r>
              <a:rPr lang="en-US" sz="2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</a:t>
            </a:r>
            <a:pPr algn="ctr" indent="0" marL="0">
              <a:buNone/>
            </a:pPr>
            <a:r>
              <a:rPr lang="en-US" sz="14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dépassement</a:t>
            </a:r>
            <a:endParaRPr lang="en-US" sz="2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CLASSER  —  LE PIÈGE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Terme ≠ poids : trois axes indépendants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737360"/>
            <a:ext cx="33528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737360"/>
            <a:ext cx="82296" cy="265176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920240"/>
            <a:ext cx="2767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Axe 1 — le TERME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978408" y="2340864"/>
            <a:ext cx="2767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temps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78408" y="2697480"/>
            <a:ext cx="276758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Prématuré · à terme · post-terme.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mesure en semaines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d'aménorrhée (SA).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04360" y="1737360"/>
            <a:ext cx="33528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404360" y="1737360"/>
            <a:ext cx="82296" cy="26517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4" name="Text 12"/>
          <p:cNvSpPr/>
          <p:nvPr/>
        </p:nvSpPr>
        <p:spPr>
          <a:xfrm>
            <a:off x="4696968" y="1920240"/>
            <a:ext cx="2767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Axe 2 — le POIDS absolu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4696968" y="2340864"/>
            <a:ext cx="2767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grammes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696968" y="2697480"/>
            <a:ext cx="276758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 poids &lt; 2 500 g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Très faible &lt; 1 500 g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Extrêmement faible &lt; 1 000 g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Macrosome ≥ 4 000 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122920" y="1737360"/>
            <a:ext cx="33528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22920" y="1737360"/>
            <a:ext cx="82296" cy="265176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9" name="Text 17"/>
          <p:cNvSpPr/>
          <p:nvPr/>
        </p:nvSpPr>
        <p:spPr>
          <a:xfrm>
            <a:off x="8415528" y="1920240"/>
            <a:ext cx="2767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Axe 3 — le POIDS relatif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415528" y="2340864"/>
            <a:ext cx="2767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percentiles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415528" y="2697480"/>
            <a:ext cx="276758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Hypotrophe / RCIU &lt; 10e percentile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Eutrophe 10e – 90e percentile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Macrosome / LGA &gt; 90e percentile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85800" y="4663440"/>
            <a:ext cx="10789920" cy="62179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663440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enfant peut être prématuré ET eutrophe, ou à terme ET hypotrophe.  Prématuré ≠ petit poids.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85800" y="55321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type du jury : « Un nouveau-né de 2 200 g est-il prématuré ? »  →  On ne peut pas répondre : le poids seul ne définit jamais le terme.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AGIR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920240" y="32004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case impose une conduite à tenir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794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37 SA : corticoïdes, tocolyse, transfert   ·   37–41 SA : ne rien précipiter   ·   Après 41 SA : surveiller puis déclencher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AGIR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Complications du prématuré, appareil par appareil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737360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737360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73736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Poumon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057400" y="173736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 des membranes hyalines (déficit en surfactant), dysplasie bronchopulmonaire, apnées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46520" y="1737360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46520" y="1737360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6446520" y="173736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Cerveau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818120" y="173736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Hémorragie intraventriculaire, leucomalacie périventriculaire, séquelles neuro-développementales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386584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386584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386584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Cœur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2057400" y="2386584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Persistance du canal artériel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46520" y="2386584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46520" y="2386584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6446520" y="2386584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Digestif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818120" y="2386584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Entérocolite ulcéro-nécrosante (ECUN), difficultés d'alimentation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3035808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3035808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035808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Foie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2057400" y="303580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Ictère par immaturité de la glycuronoconjugaison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46520" y="3035808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46520" y="3035808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9" name="Text 27"/>
          <p:cNvSpPr/>
          <p:nvPr/>
        </p:nvSpPr>
        <p:spPr>
          <a:xfrm>
            <a:off x="6446520" y="3035808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Œil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818120" y="303580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Rétinopathie du prématuré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85800" y="3685032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85800" y="3685032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" y="3685032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Métabolique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2057400" y="3685032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Hypothermie, hypoglycémie, hypocalcémie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446520" y="3685032"/>
            <a:ext cx="5394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46520" y="3685032"/>
            <a:ext cx="1234440" cy="5029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7" name="Text 35"/>
          <p:cNvSpPr/>
          <p:nvPr/>
        </p:nvSpPr>
        <p:spPr>
          <a:xfrm>
            <a:off x="6446520" y="3685032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Immunité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7818120" y="3685032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néonatales par immaturité immunitaire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685800" y="4553712"/>
            <a:ext cx="10789920" cy="5486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40" name="Text 38"/>
          <p:cNvSpPr/>
          <p:nvPr/>
        </p:nvSpPr>
        <p:spPr>
          <a:xfrm>
            <a:off x="685800" y="4553712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prématurité tardive (34–36 SA) paraît bénigne : elle représente pourtant ≈ 70 % des prématurés et reste à risque.</a:t>
            </a:r>
            <a:endParaRPr lang="en-US" sz="1350" dirty="0"/>
          </a:p>
        </p:txBody>
      </p:sp>
      <p:sp>
        <p:nvSpPr>
          <p:cNvPr id="41" name="Shape 39"/>
          <p:cNvSpPr/>
          <p:nvPr/>
        </p:nvSpPr>
        <p:spPr>
          <a:xfrm>
            <a:off x="685800" y="5349240"/>
            <a:ext cx="107899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85800" y="5349240"/>
            <a:ext cx="82296" cy="7772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43" name="Text 41"/>
          <p:cNvSpPr/>
          <p:nvPr/>
        </p:nvSpPr>
        <p:spPr>
          <a:xfrm>
            <a:off x="978408" y="5349240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: dépistage et traitement des infections · cerclage si béance cervico-isthmique · progestérone si col court ou antécédent · arrêt du tabac · repos · espacement des naissances.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AGIR  —  AVANT 37 SA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Menace d'accouchement prématuré : les 5 gestes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10789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91640"/>
            <a:ext cx="82296" cy="804672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Shape 7"/>
          <p:cNvSpPr/>
          <p:nvPr/>
        </p:nvSpPr>
        <p:spPr>
          <a:xfrm>
            <a:off x="941832" y="1883664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41832" y="18836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Corticothérapie anténatale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931920" y="1746504"/>
            <a:ext cx="32918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Bétaméthasone 12 mg IM × 2 à 24 h d'intervalle, entre 24 et 34 SA.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653528" y="1746504"/>
            <a:ext cx="3611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mesure la plus efficace : divise par 2 la MMH, l'hémorragie intraventriculaire et la mortalité.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85800" y="2624328"/>
            <a:ext cx="10789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2624328"/>
            <a:ext cx="82296" cy="80467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6" name="Shape 14"/>
          <p:cNvSpPr/>
          <p:nvPr/>
        </p:nvSpPr>
        <p:spPr>
          <a:xfrm>
            <a:off x="941832" y="2816352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941832" y="28163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08760" y="2679192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Tocolyse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931920" y="2679192"/>
            <a:ext cx="32918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Inhibiteur calcique (nifédipine) ou atosiban, pendant 48 heures.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53528" y="2679192"/>
            <a:ext cx="3611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sert qu'à gagner 48 h. Contre-indiquée si chorio-amniotite, souffrance fœtale, hémorragie.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85800" y="3557016"/>
            <a:ext cx="10789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85800" y="3557016"/>
            <a:ext cx="82296" cy="80467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3" name="Shape 21"/>
          <p:cNvSpPr/>
          <p:nvPr/>
        </p:nvSpPr>
        <p:spPr>
          <a:xfrm>
            <a:off x="941832" y="3749040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24" name="Text 22"/>
          <p:cNvSpPr/>
          <p:nvPr/>
        </p:nvSpPr>
        <p:spPr>
          <a:xfrm>
            <a:off x="941832" y="37490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508760" y="361188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Sulfate de magnésium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931920" y="3611880"/>
            <a:ext cx="32918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Neuroprotection fœtale avant 32 SA.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653528" y="3611880"/>
            <a:ext cx="3611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Réduit le risque de paralysie cérébrale.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85800" y="4489704"/>
            <a:ext cx="10789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85800" y="4489704"/>
            <a:ext cx="82296" cy="80467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0" name="Shape 28"/>
          <p:cNvSpPr/>
          <p:nvPr/>
        </p:nvSpPr>
        <p:spPr>
          <a:xfrm>
            <a:off x="941832" y="4681728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31" name="Text 29"/>
          <p:cNvSpPr/>
          <p:nvPr/>
        </p:nvSpPr>
        <p:spPr>
          <a:xfrm>
            <a:off x="941832" y="46817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508760" y="4544568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Transfert in utero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931920" y="4544568"/>
            <a:ext cx="32918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 une maternité de niveau III.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7653528" y="4544568"/>
            <a:ext cx="3611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 meilleur incubateur de transport, c'est l'utérus de sa mère. »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85800" y="5422392"/>
            <a:ext cx="10789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85800" y="5422392"/>
            <a:ext cx="82296" cy="80467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7" name="Shape 35"/>
          <p:cNvSpPr/>
          <p:nvPr/>
        </p:nvSpPr>
        <p:spPr>
          <a:xfrm>
            <a:off x="941832" y="5614416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38" name="Text 36"/>
          <p:cNvSpPr/>
          <p:nvPr/>
        </p:nvSpPr>
        <p:spPr>
          <a:xfrm>
            <a:off x="941832" y="5614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1508760" y="5477256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Antibiothérapie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3931920" y="5477256"/>
            <a:ext cx="32918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Recherche et traitement de l'infection, prophylaxie du streptocoque B, antibiotiques si RPM.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7653528" y="5477256"/>
            <a:ext cx="36118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L'infection est à la fois cause et conséquence.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L'EXPOSÉ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sujet, trois temps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53212" y="1691640"/>
            <a:ext cx="34290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53212" y="1691640"/>
            <a:ext cx="82296" cy="39776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Shape 7"/>
          <p:cNvSpPr/>
          <p:nvPr/>
        </p:nvSpPr>
        <p:spPr>
          <a:xfrm>
            <a:off x="937260" y="1965960"/>
            <a:ext cx="566928" cy="566928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37260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650492" y="196596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DATER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937260" y="278892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Établir l'âge gestationnel exact.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vs SG · règle de Naegele ·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échographie du 1er trimestre (LCC) ·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repères cliniques.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37260" y="4572000"/>
            <a:ext cx="2660904" cy="822960"/>
          </a:xfrm>
          <a:prstGeom prst="rect">
            <a:avLst/>
          </a:prstGeom>
          <a:solidFill>
            <a:srgbClr val="F4ECE6"/>
          </a:solidFill>
          <a:ln/>
        </p:spPr>
      </p:sp>
      <p:sp>
        <p:nvSpPr>
          <p:cNvPr id="14" name="Text 12"/>
          <p:cNvSpPr/>
          <p:nvPr/>
        </p:nvSpPr>
        <p:spPr>
          <a:xfrm>
            <a:off x="1056132" y="45720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Sans datation fiable,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toute classification est fausse.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66260" y="1691640"/>
            <a:ext cx="34290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366260" y="1691640"/>
            <a:ext cx="82296" cy="39776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7" name="Shape 15"/>
          <p:cNvSpPr/>
          <p:nvPr/>
        </p:nvSpPr>
        <p:spPr>
          <a:xfrm>
            <a:off x="4750308" y="1965960"/>
            <a:ext cx="566928" cy="566928"/>
          </a:xfrm>
          <a:prstGeom prst="ellipse">
            <a:avLst/>
          </a:prstGeom>
          <a:solidFill>
            <a:srgbClr val="A8607A"/>
          </a:solidFill>
          <a:ln/>
        </p:spPr>
      </p:sp>
      <p:sp>
        <p:nvSpPr>
          <p:cNvPr id="18" name="Text 16"/>
          <p:cNvSpPr/>
          <p:nvPr/>
        </p:nvSpPr>
        <p:spPr>
          <a:xfrm>
            <a:off x="4750308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463540" y="196596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CLASSER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4750308" y="278892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Placer la grossesse dans l'une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quatre catégories.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Avortement · Prématuré ·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terme · Post-terme.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750308" y="4572000"/>
            <a:ext cx="2660904" cy="822960"/>
          </a:xfrm>
          <a:prstGeom prst="rect">
            <a:avLst/>
          </a:prstGeom>
          <a:solidFill>
            <a:srgbClr val="F4ECE6"/>
          </a:solidFill>
          <a:ln/>
        </p:spPr>
      </p:sp>
      <p:sp>
        <p:nvSpPr>
          <p:cNvPr id="22" name="Text 20"/>
          <p:cNvSpPr/>
          <p:nvPr/>
        </p:nvSpPr>
        <p:spPr>
          <a:xfrm>
            <a:off x="4869180" y="45720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bornes :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 — 37 — 42 SA.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179308" y="1691640"/>
            <a:ext cx="34290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179308" y="1691640"/>
            <a:ext cx="82296" cy="39776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5" name="Shape 23"/>
          <p:cNvSpPr/>
          <p:nvPr/>
        </p:nvSpPr>
        <p:spPr>
          <a:xfrm>
            <a:off x="8563356" y="1965960"/>
            <a:ext cx="566928" cy="566928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26" name="Text 24"/>
          <p:cNvSpPr/>
          <p:nvPr/>
        </p:nvSpPr>
        <p:spPr>
          <a:xfrm>
            <a:off x="8563356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9276588" y="196596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AGIR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8563356" y="278892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Déduire les risques et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conduite à tenir.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· tocolyse · transfert ·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· déclenchement.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563356" y="4572000"/>
            <a:ext cx="2660904" cy="822960"/>
          </a:xfrm>
          <a:prstGeom prst="rect">
            <a:avLst/>
          </a:prstGeom>
          <a:solidFill>
            <a:srgbClr val="F4ECE6"/>
          </a:solidFill>
          <a:ln/>
        </p:spPr>
      </p:sp>
      <p:sp>
        <p:nvSpPr>
          <p:cNvPr id="30" name="Text 28"/>
          <p:cNvSpPr/>
          <p:nvPr/>
        </p:nvSpPr>
        <p:spPr>
          <a:xfrm>
            <a:off x="8682228" y="45720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date n'est pas une date :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c'est une ordonnance.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AGIR  —  APRÈS 37 SA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terme et au-delà : surveiller, puis déclencher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534924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91640"/>
            <a:ext cx="82296" cy="416052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84708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Grossesse à terme  ·  37 → 41 SA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78408" y="2286000"/>
            <a:ext cx="47091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Consultations : mensuelles avant 28 SA, toutes les 2–3 semaines de 28 à 36 SA, hebdomadaires ensuite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Vérifier : présentation (sommet ?), bassin, bruits du cœur, hauteur utérine, tension artérielle, protéinurie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Bassin normal : promontoire non atteint, lignes innominées suivies sur leur tiers antérieur, épines sciatiques mousses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déclenchement de convenance avant 39 SA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978408" y="4846320"/>
            <a:ext cx="4754880" cy="777240"/>
          </a:xfrm>
          <a:prstGeom prst="rect">
            <a:avLst/>
          </a:prstGeom>
          <a:solidFill>
            <a:srgbClr val="E6F0EA"/>
          </a:solidFill>
          <a:ln/>
        </p:spPr>
      </p:sp>
      <p:sp>
        <p:nvSpPr>
          <p:cNvPr id="12" name="Text 10"/>
          <p:cNvSpPr/>
          <p:nvPr/>
        </p:nvSpPr>
        <p:spPr>
          <a:xfrm>
            <a:off x="1115568" y="4846320"/>
            <a:ext cx="448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E5C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 39 et 41 SA, la meilleure conduite est souvent de ne rien faire.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355080" y="1691640"/>
            <a:ext cx="512064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55080" y="1691640"/>
            <a:ext cx="82296" cy="416052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5" name="Text 13"/>
          <p:cNvSpPr/>
          <p:nvPr/>
        </p:nvSpPr>
        <p:spPr>
          <a:xfrm>
            <a:off x="6647688" y="18470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Grossesse prolongée  ·  ≥ 41 SA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675120" y="2350008"/>
            <a:ext cx="384048" cy="384048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0" y="2350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196328" y="231343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RE-DATER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196328" y="2569464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DDR + échographie du 1er trimestre. Toujours en premier.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675120" y="3246120"/>
            <a:ext cx="384048" cy="384048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21" name="Text 19"/>
          <p:cNvSpPr/>
          <p:nvPr/>
        </p:nvSpPr>
        <p:spPr>
          <a:xfrm>
            <a:off x="6675120" y="3246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196328" y="320954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Surveiller tous les 2–3 jours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196328" y="3465576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RCF / test de non-stress · index de liquide amniotique · score de Manning · Doppler · mouvements actifs.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675120" y="4142232"/>
            <a:ext cx="384048" cy="384048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25" name="Text 23"/>
          <p:cNvSpPr/>
          <p:nvPr/>
        </p:nvSpPr>
        <p:spPr>
          <a:xfrm>
            <a:off x="6675120" y="4142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196328" y="410565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Déclencher entre 41 et 42 SA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196328" y="4361688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Bishop ≥ 6–7 → ocytocine + amniotomie. Col défavorable → prostaglandines ou sonde de Foley.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675120" y="5038344"/>
            <a:ext cx="384048" cy="384048"/>
          </a:xfrm>
          <a:prstGeom prst="ellipse">
            <a:avLst/>
          </a:prstGeom>
          <a:solidFill>
            <a:srgbClr val="946A0C"/>
          </a:solidFill>
          <a:ln/>
        </p:spPr>
      </p:sp>
      <p:sp>
        <p:nvSpPr>
          <p:cNvPr id="29" name="Text 27"/>
          <p:cNvSpPr/>
          <p:nvPr/>
        </p:nvSpPr>
        <p:spPr>
          <a:xfrm>
            <a:off x="6675120" y="5038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196328" y="500176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Césarienne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196328" y="5257800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contre-indication, échec de déclenchement ou souffrance fœtale.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AGIR  —  APRÈS 41 SA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ne pas laisser la grossesse se prolonger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737360"/>
            <a:ext cx="534924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737360"/>
            <a:ext cx="82296" cy="301752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901952"/>
            <a:ext cx="4764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Risques fœtaux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78408" y="2331720"/>
            <a:ext cx="476402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Insuffisance placentaire → hypoxie chronique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Oligoamnios → compression funiculaire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Liquide méconial → inhalation méconiale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Macrosomie → dystocie des épaules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Souffrance fœtale aiguë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 fœtale in utero (MFIU)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355080" y="1737360"/>
            <a:ext cx="512064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55080" y="1737360"/>
            <a:ext cx="82296" cy="301752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6647688" y="1901952"/>
            <a:ext cx="4535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Risques maternels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47688" y="2331720"/>
            <a:ext cx="453542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Dystocie liée à la macrosomie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Augmentation du taux de césariennes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Extractions instrumentales plus fréquentes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Déchirures périnéales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Hémorragie de la délivrance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Retentissement psychologique, anxiété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5120640"/>
            <a:ext cx="10789920" cy="7772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512064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placenta a une durée de vie limitée : au-delà de 41 SA, il ne suit plus la croissance du fœtus.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nombres, trois verbes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743200" cy="18288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743200" cy="9144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3774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85800" y="31546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spc="300" kern="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5800" y="3438144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Viabilité</a:t>
            </a:r>
            <a:endParaRPr lang="en-US" sz="1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avortement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813048" y="2148840"/>
            <a:ext cx="2743200" cy="18288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1" name="Shape 9"/>
          <p:cNvSpPr/>
          <p:nvPr/>
        </p:nvSpPr>
        <p:spPr>
          <a:xfrm>
            <a:off x="3813048" y="2148840"/>
            <a:ext cx="2743200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2" name="Text 10"/>
          <p:cNvSpPr/>
          <p:nvPr/>
        </p:nvSpPr>
        <p:spPr>
          <a:xfrm>
            <a:off x="3813048" y="23774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3813048" y="31546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spc="300" kern="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813048" y="3438144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Terme</a:t>
            </a:r>
            <a:endParaRPr lang="en-US" sz="1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prématuré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940296" y="2148840"/>
            <a:ext cx="2743200" cy="18288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6" name="Shape 14"/>
          <p:cNvSpPr/>
          <p:nvPr/>
        </p:nvSpPr>
        <p:spPr>
          <a:xfrm>
            <a:off x="6940296" y="2148840"/>
            <a:ext cx="2743200" cy="91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6940296" y="237744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</a:t>
            </a:r>
            <a:endParaRPr lang="en-US" sz="4600" dirty="0"/>
          </a:p>
        </p:txBody>
      </p:sp>
      <p:sp>
        <p:nvSpPr>
          <p:cNvPr id="18" name="Text 16"/>
          <p:cNvSpPr/>
          <p:nvPr/>
        </p:nvSpPr>
        <p:spPr>
          <a:xfrm>
            <a:off x="6940296" y="31546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spc="300" kern="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940296" y="3438144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Dépassement</a:t>
            </a:r>
            <a:endParaRPr lang="en-US" sz="1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post-terme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0067544" y="2148840"/>
            <a:ext cx="1554480" cy="18288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1" name="Shape 19"/>
          <p:cNvSpPr/>
          <p:nvPr/>
        </p:nvSpPr>
        <p:spPr>
          <a:xfrm>
            <a:off x="10067544" y="2148840"/>
            <a:ext cx="1554480" cy="91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10067544" y="2240280"/>
            <a:ext cx="1554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DATER</a:t>
            </a:r>
            <a:endParaRPr lang="en-US" sz="1400" dirty="0"/>
          </a:p>
          <a:p>
            <a:pPr algn="ctr" indent="0" marL="0">
              <a:lnSpc>
                <a:spcPct val="90000"/>
              </a:lnSpc>
              <a:buNone/>
            </a:pPr>
            <a:endParaRPr lang="en-US" sz="1400" dirty="0"/>
          </a:p>
          <a:p>
            <a:pPr algn="ctr" indent="0" marL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CLASSER</a:t>
            </a:r>
            <a:endParaRPr lang="en-US" sz="1400" dirty="0"/>
          </a:p>
          <a:p>
            <a:pPr algn="ctr" indent="0" marL="0">
              <a:lnSpc>
                <a:spcPct val="90000"/>
              </a:lnSpc>
              <a:buNone/>
            </a:pPr>
            <a:endParaRPr lang="en-US" sz="1400" dirty="0"/>
          </a:p>
          <a:p>
            <a:pPr algn="ctr" indent="0" marL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AGIR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85800" y="438912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En obstétrique, une date n'est jamais une simple date : c'est un pronostic et une ordonnance. »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85800" y="498348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date la grossesse (Naegele, confirmée par la LCC entre 11 et 14 SA), on classe selon 22 — 37 — 42 SA, et on agit : corticoïdes, tocolyse et transfert avant 37 SA ; rien entre 39 et 41 SA ; surveillance puis déclenchement au-delà de 41 SA.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Cours d'Obstétrique Dr J. D. Morose (Modules 4 &amp; 5) · Surveillance Prénatale · ECN le tout en un · Williams Obstetrics · OMS · ACOG 2013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le terme change tout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45920"/>
            <a:ext cx="6492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terme n'est pas une information administrative : c'est un pronostic et une prescription. Savoir qu'une patiente est à 33 SA plutôt qu'à 38 SA change la maternité où elle accouchera, les médicaments qu'elle recevra, et le devenir de son enfant.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98080" y="1645920"/>
            <a:ext cx="397764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498080" y="1645920"/>
            <a:ext cx="82296" cy="1234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7726680" y="1737360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7–10 %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418320" y="1737360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naissances</a:t>
            </a:r>
            <a:endParaRPr lang="en-US" sz="1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sont prématurées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498080" y="3154680"/>
            <a:ext cx="397764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498080" y="3154680"/>
            <a:ext cx="82296" cy="12344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4" name="Text 12"/>
          <p:cNvSpPr/>
          <p:nvPr/>
        </p:nvSpPr>
        <p:spPr>
          <a:xfrm>
            <a:off x="7726680" y="3246120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1re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418320" y="3246120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de morbi-mortalité</a:t>
            </a:r>
            <a:endParaRPr lang="en-US" sz="1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néonatale : la prématurité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498080" y="4663440"/>
            <a:ext cx="397764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498080" y="4663440"/>
            <a:ext cx="82296" cy="1234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8" name="Text 16"/>
          <p:cNvSpPr/>
          <p:nvPr/>
        </p:nvSpPr>
        <p:spPr>
          <a:xfrm>
            <a:off x="7726680" y="4754880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1 %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9418320" y="4754880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grossesses</a:t>
            </a:r>
            <a:endParaRPr lang="en-US" sz="1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dépassent 42 SA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85800" y="3063240"/>
            <a:ext cx="64922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3063240"/>
            <a:ext cx="82296" cy="265176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22" name="Text 20"/>
          <p:cNvSpPr/>
          <p:nvPr/>
        </p:nvSpPr>
        <p:spPr>
          <a:xfrm>
            <a:off x="1005840" y="3273552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trois questions de l'exposé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005840" y="3703320"/>
            <a:ext cx="5852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 est l'âge gestationnel exact ?   →   DATER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quelle catégorie tombe-t-on ?   →   CLASSER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Quels risques, quelle conduite à tenir ?   →   AGIR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1005840" y="4956048"/>
            <a:ext cx="5852160" cy="502920"/>
          </a:xfrm>
          <a:prstGeom prst="rect">
            <a:avLst/>
          </a:prstGeom>
          <a:solidFill>
            <a:srgbClr val="F7E4DE"/>
          </a:solidFill>
          <a:ln/>
        </p:spPr>
      </p:sp>
      <p:sp>
        <p:nvSpPr>
          <p:cNvPr id="25" name="Text 23"/>
          <p:cNvSpPr/>
          <p:nvPr/>
        </p:nvSpPr>
        <p:spPr>
          <a:xfrm>
            <a:off x="1188720" y="495604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Piège n°1 : SA ≠ SG.   SA = SG + 2.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DATER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920240" y="32004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Établir l'âge gestationnel — la condition de tout le reste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7947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vs SG   ·   Règle de Naegele   ·   Échographie du 1er trimestre   ·   Repères cliniques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DATER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compteurs à ne jamais confondre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53492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91640"/>
            <a:ext cx="82296" cy="16002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18745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 — semaines d'aménorrhée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05840" y="2286000"/>
            <a:ext cx="4754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compte à partir du 1er jour des dernières règles (DDR).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le compteur utilisé en clinique — toujours.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309360" y="1691640"/>
            <a:ext cx="516636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09360" y="1691640"/>
            <a:ext cx="82296" cy="160020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662940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SG — semaines de grossesse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28600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compte à partir de la fécondation, qui survient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 2 semaines après la DDR.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3749040"/>
            <a:ext cx="10789920" cy="86868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749040"/>
            <a:ext cx="10789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  =  SG  +  2 semaines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85800" y="482803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Durée normale d'une grossesse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5138928"/>
            <a:ext cx="359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280 jours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85800" y="5541264"/>
            <a:ext cx="359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depuis la DDR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282440" y="5138928"/>
            <a:ext cx="359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 semaines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282440" y="5541264"/>
            <a:ext cx="359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9 mois calendaires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879080" y="5138928"/>
            <a:ext cx="359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266 jours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879080" y="5541264"/>
            <a:ext cx="359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depuis la conception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DATER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Calculer la date prévue d'accouchement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Règle de Naegele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85800" y="1874520"/>
            <a:ext cx="6675120" cy="96012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1874520"/>
            <a:ext cx="6217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DPA  =  DDR  −  3 mois  +  7 jours   ( + 1 an )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85800" y="3108960"/>
            <a:ext cx="66751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85800" y="3108960"/>
            <a:ext cx="82296" cy="1280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246120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05840" y="3584448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DDR = 10 mars 2025  →  −3 mois = 10 décembre  →  +7 jours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DPA = 17 décembre 2025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85800" y="4663440"/>
            <a:ext cx="66751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85800" y="4663440"/>
            <a:ext cx="82296" cy="128016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4800600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Nuance de convention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05840" y="5138928"/>
            <a:ext cx="6035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Naegele place la DPA à 40 SA ; la convention française fixe le « terme » à 41 SA.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retenir : DPA ≈ 40 SA · surveillance dès 41 SA · terme dépassé à 42 SA.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0" y="1572768"/>
            <a:ext cx="3703320" cy="437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772400" y="1572768"/>
            <a:ext cx="82296" cy="437083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092440" y="17830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Valable seulement si…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092440" y="2212848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Cycles réguliers de 28 jours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DDR connue avec certitude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contraception hormonale dans les 3 mois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d'allaitement en cours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092440" y="4343400"/>
            <a:ext cx="3108960" cy="1325880"/>
          </a:xfrm>
          <a:prstGeom prst="rect">
            <a:avLst/>
          </a:prstGeom>
          <a:solidFill>
            <a:srgbClr val="F7E4DE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0" y="4343400"/>
            <a:ext cx="2834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 un seul critère manque :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DDR n'est pas fiable.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on date à l'échographie.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DATER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L'échographie : la méthode de référence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91640"/>
          <a:ext cx="676656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926080"/>
                <a:gridCol w="1828800"/>
              </a:tblGrid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Période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Mesure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Précision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– 14 SA  (T1)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LCC — longueur cranio-caudale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± 3 à 5 jours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ED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 – 22 SA  (T2)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BIP, périmètre céphalique, fémur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± 7 à 10 jours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22 SA  (T3)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7E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Biométries de croissance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7E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± 2 à 3 semaines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7E1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3913632"/>
            <a:ext cx="6766560" cy="530352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3913632"/>
            <a:ext cx="6766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LCC entre 11 et 14 SA est la datation la plus fiable qui existe.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85800" y="4718304"/>
            <a:ext cx="67665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85800" y="4718304"/>
            <a:ext cx="82296" cy="118872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9"/>
          <p:cNvSpPr/>
          <p:nvPr/>
        </p:nvSpPr>
        <p:spPr>
          <a:xfrm>
            <a:off x="1005840" y="4864608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Règle d'or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05840" y="5193792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l'échographie est précoce, plus elle est précise. Au 3e trimestre on évalue la croissance — jamais l'âge.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7772400" y="1691640"/>
            <a:ext cx="370332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772400" y="1691640"/>
            <a:ext cx="82296" cy="420624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6" name="Text 13"/>
          <p:cNvSpPr/>
          <p:nvPr/>
        </p:nvSpPr>
        <p:spPr>
          <a:xfrm>
            <a:off x="8092440" y="187452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Écho ou DDR ?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092440" y="2286000"/>
            <a:ext cx="31089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Écart écho T1 / DDR ≤ 5–7 jours : on garde la DDR</a:t>
            </a:r>
            <a:endParaRPr lang="en-US" sz="13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Écart supérieur à 5–7 jours : on recale le terme sur l'échographie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DDR incertaine ou cycles irréguliers : échographie d'emblée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8092440" y="4370832"/>
            <a:ext cx="3108960" cy="1280160"/>
          </a:xfrm>
          <a:prstGeom prst="rect">
            <a:avLst/>
          </a:prstGeom>
          <a:solidFill>
            <a:srgbClr val="F1EBF2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0" y="4370832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terme, une fois fixé,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n'est plus modifié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toute la grossesse.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DATER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repères cliniques de datation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selon le terme  ·  Obstétrique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Utiles lorsque la DDR est inconnue et l'échographie indisponible — situation fréquente en pratique.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103120"/>
            <a:ext cx="245745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103120"/>
            <a:ext cx="82296" cy="219456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86000"/>
            <a:ext cx="19088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Hauteur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utérine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60120" y="2999232"/>
            <a:ext cx="190881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 (cm) ≈ terme (SA) − 4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" y="3794760"/>
            <a:ext cx="190881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Valable de 20 à 32 SA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463290" y="2103120"/>
            <a:ext cx="245745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63290" y="2103120"/>
            <a:ext cx="82296" cy="21945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5" name="Text 13"/>
          <p:cNvSpPr/>
          <p:nvPr/>
        </p:nvSpPr>
        <p:spPr>
          <a:xfrm>
            <a:off x="3737610" y="2286000"/>
            <a:ext cx="19088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Palpation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utérine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737610" y="2999232"/>
            <a:ext cx="190881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Symphyse 12 SA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Ombilic 20 SA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737610" y="3794760"/>
            <a:ext cx="190881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Repères anatomiques simples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240780" y="2103120"/>
            <a:ext cx="245745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40780" y="2103120"/>
            <a:ext cx="82296" cy="219456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0" name="Text 18"/>
          <p:cNvSpPr/>
          <p:nvPr/>
        </p:nvSpPr>
        <p:spPr>
          <a:xfrm>
            <a:off x="6515100" y="2286000"/>
            <a:ext cx="19088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Mouvements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actifs fœtaux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15100" y="2999232"/>
            <a:ext cx="190881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– 20 SA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15100" y="3794760"/>
            <a:ext cx="190881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tôt chez la multipare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9018270" y="2103120"/>
            <a:ext cx="245745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018270" y="2103120"/>
            <a:ext cx="82296" cy="219456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5" name="Text 23"/>
          <p:cNvSpPr/>
          <p:nvPr/>
        </p:nvSpPr>
        <p:spPr>
          <a:xfrm>
            <a:off x="9292590" y="2286000"/>
            <a:ext cx="19088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Bruits du</a:t>
            </a:r>
            <a:endParaRPr lang="en-US" sz="1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cœur fœtaux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292590" y="2999232"/>
            <a:ext cx="190881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Doppler dès 12 SA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B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Pinard vers 20 SA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292590" y="3794760"/>
            <a:ext cx="190881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 la vitalité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85800" y="4572000"/>
            <a:ext cx="10789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85800" y="4572000"/>
            <a:ext cx="82296" cy="11887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30" name="Text 28"/>
          <p:cNvSpPr/>
          <p:nvPr/>
        </p:nvSpPr>
        <p:spPr>
          <a:xfrm>
            <a:off x="1005840" y="47091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4425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Signes cliniques précoces de grossesse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05840" y="5047488"/>
            <a:ext cx="10149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Aménorrhée · nausées, hypersialorrhée · signe de Hegar (ramollissement de l'isthme) · signe de Chadwick (hyperhémie vaginale bleutée) · augmentation du volume utérin dès 6 SA · β-hCG positifs.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14884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1488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0312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CLASSER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920240" y="31089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Quatre catégories, trois bornes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79476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   —   37   —   42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1965960" y="4617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spc="200" kern="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semaines d'aménorrhée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de la grossesse selon le terme</dc:title>
  <dc:subject>Obstétrique</dc:subject>
  <dc:creator>Sherley — Préparation examens</dc:creator>
  <cp:lastModifiedBy>Sherley — Préparation examens</cp:lastModifiedBy>
  <cp:revision>1</cp:revision>
  <dcterms:created xsi:type="dcterms:W3CDTF">2026-08-15T03:28:03Z</dcterms:created>
  <dcterms:modified xsi:type="dcterms:W3CDTF">2026-08-15T03:28:03Z</dcterms:modified>
</cp:coreProperties>
</file>