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notesMasterIdLst>
    <p:notesMasterId r:id="rId3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8138160" y="0"/>
            <a:ext cx="4023360" cy="685800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4" name="Shape 2"/>
          <p:cNvSpPr/>
          <p:nvPr/>
        </p:nvSpPr>
        <p:spPr>
          <a:xfrm>
            <a:off x="11201400" y="548640"/>
            <a:ext cx="502920" cy="1152144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5" name="Shape 3"/>
          <p:cNvSpPr/>
          <p:nvPr/>
        </p:nvSpPr>
        <p:spPr>
          <a:xfrm>
            <a:off x="11201400" y="1700784"/>
            <a:ext cx="502920" cy="1152144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6" name="Shape 4"/>
          <p:cNvSpPr/>
          <p:nvPr/>
        </p:nvSpPr>
        <p:spPr>
          <a:xfrm>
            <a:off x="11201400" y="2852928"/>
            <a:ext cx="502920" cy="1152144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7" name="Shape 5"/>
          <p:cNvSpPr/>
          <p:nvPr/>
        </p:nvSpPr>
        <p:spPr>
          <a:xfrm>
            <a:off x="11201400" y="4005072"/>
            <a:ext cx="502920" cy="1152144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8" name="Shape 6"/>
          <p:cNvSpPr/>
          <p:nvPr/>
        </p:nvSpPr>
        <p:spPr>
          <a:xfrm>
            <a:off x="11201400" y="5157216"/>
            <a:ext cx="502920" cy="1152144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554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MÉTHODOLOGIE · EXPOSÉ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85800" y="1965960"/>
            <a:ext cx="73609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Qu'est-ce que la science ?</a:t>
            </a:r>
            <a:endParaRPr lang="en-US" sz="3500" dirty="0"/>
          </a:p>
        </p:txBody>
      </p:sp>
      <p:sp>
        <p:nvSpPr>
          <p:cNvPr id="11" name="Text 9"/>
          <p:cNvSpPr/>
          <p:nvPr/>
        </p:nvSpPr>
        <p:spPr>
          <a:xfrm>
            <a:off x="685800" y="37490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1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Alan F. Chalmers · Popper, Kuhn, Lakatos, Feyerabend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685800" y="4434840"/>
            <a:ext cx="2011680" cy="4114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4736592"/>
            <a:ext cx="7360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Cinq réponses successives  ·  Cinq échecs successifs  ·  Et une question mal posée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L'OBSERVATION DÉPEND DE LA THÉORIE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critique décisive : il n'y a pas de fait pur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Chapitre 3   ·   Hanson   ·   Polanyi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VOIR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Voir n'est pas enregistrer une image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27632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Deux observateurs normaux, au même endroit, ne vivent pas la même expérience visuelle. « Il y a plus à voir que ce qui arrive dans le globe oculaire » (Hanson).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86000"/>
            <a:ext cx="3352800" cy="244297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86000"/>
            <a:ext cx="82296" cy="2442972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0" name="Text 8"/>
          <p:cNvSpPr/>
          <p:nvPr/>
        </p:nvSpPr>
        <p:spPr>
          <a:xfrm>
            <a:off x="978408" y="2450592"/>
            <a:ext cx="27675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L'escalier ambigu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78408" y="2889504"/>
            <a:ext cx="2804160" cy="16657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 d'en haut, puis d'en bas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L'IMAGE RÉTINIENNE NE CHANGE PAS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membres de tribus africaines non familières de la perspective y voient un arrangement bidimensionnel de lignes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404360" y="2286000"/>
            <a:ext cx="3352800" cy="244297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404360" y="2286000"/>
            <a:ext cx="82296" cy="2442972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4" name="Text 12"/>
          <p:cNvSpPr/>
          <p:nvPr/>
        </p:nvSpPr>
        <p:spPr>
          <a:xfrm>
            <a:off x="4696968" y="2450592"/>
            <a:ext cx="27675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L'as de pique ROUGE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696968" y="2889504"/>
            <a:ext cx="2804160" cy="16657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Présenté brièvement, il est identifié comme normal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Les ATTENTES déterminent ce qu'on voit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fois prévenus, les sujets l'identifient sans peine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122920" y="2286000"/>
            <a:ext cx="3352800" cy="2442972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22920" y="2286000"/>
            <a:ext cx="82296" cy="2442972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8" name="Text 16"/>
          <p:cNvSpPr/>
          <p:nvPr/>
        </p:nvSpPr>
        <p:spPr>
          <a:xfrm>
            <a:off x="8415528" y="2450592"/>
            <a:ext cx="27675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radiographie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415528" y="2889504"/>
            <a:ext cx="2804160" cy="16657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L'étudiant ne voit que « les ombres du cœur et des côtes »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L'expert semble bâtir un ROMAN à partir de fictions de son imagination »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⭐⭐ Après des semaines : « Il entre dans un MONDE NOUVEAU »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85800" y="5003292"/>
            <a:ext cx="10789920" cy="56692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5003292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CE QUE CHALMERS NE DIT PAS : nous ne voyons pas seulement ce qui nous plaît · la perception reste stable · IL EXISTE UN MONDE UNIQUE, VISIBLE ET INDÉPENDANT DES OBSERVATEURS.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LES ÉNONCÉS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Tout énoncé d'observation présuppose une théorie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2436876" cy="245478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454783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landau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1888236" cy="14672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Le vent pousse le landau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bébé vers le bord de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falaise ! »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Présuppose que le vent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existe, qu'il meut les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objets, et que la chute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nuit au bébé.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470148" y="1572768"/>
            <a:ext cx="2436876" cy="245478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470148" y="1572768"/>
            <a:ext cx="82296" cy="2454783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3" name="Text 11"/>
          <p:cNvSpPr/>
          <p:nvPr/>
        </p:nvSpPr>
        <p:spPr>
          <a:xfrm>
            <a:off x="3744468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mot « gaz »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3744468" y="2377440"/>
            <a:ext cx="1888236" cy="14672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Le gaz ne veut pas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s'allumer »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Le concept date du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MILIEU DU XVIIIe siècle,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quand Joseph Black obtint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dioxyde de carbone —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avant, de l'air pur.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254496" y="1572768"/>
            <a:ext cx="2436876" cy="245478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254496" y="1572768"/>
            <a:ext cx="82296" cy="2454783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7" name="Text 15"/>
          <p:cNvSpPr/>
          <p:nvPr/>
        </p:nvSpPr>
        <p:spPr>
          <a:xfrm>
            <a:off x="6528816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mot « force »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6528816" y="2377440"/>
            <a:ext cx="1888236" cy="14672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PRÉCIS en physique : il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joue un rôle précis dans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théorie précise.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VAGUE ailleurs (vents de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force 8) : les théories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sont aussi.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9038844" y="1572768"/>
            <a:ext cx="2436876" cy="245478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038844" y="1572768"/>
            <a:ext cx="82296" cy="2454783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21" name="Text 19"/>
          <p:cNvSpPr/>
          <p:nvPr/>
        </p:nvSpPr>
        <p:spPr>
          <a:xfrm>
            <a:off x="9313164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A860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mot « rouge »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9313164" y="2377440"/>
            <a:ext cx="1888236" cy="14672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D'où vient le concept ?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la série des objets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rouges.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Mais quel critère fait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série ? QU'ILS SOIENT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ROUGES.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85800" y="4754880"/>
            <a:ext cx="10789920" cy="56692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24" name="Text 22"/>
          <p:cNvSpPr/>
          <p:nvPr/>
        </p:nvSpPr>
        <p:spPr>
          <a:xfrm>
            <a:off x="868680" y="475488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THÉORIES PRÉCISES SONT UNE CONDITION PRÉALABLE POUR QUE DES ÉNONCÉS D'OBSERVATION SOIENT PRÉCIS. En ce sens, LA THÉORIE PRÉCÈDE L'OBSERVATION.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FAILLIBILITÉ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 faits « établis » qui étaient faux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00200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morceau de craie : plus on veut établir fermement un énoncé d'observation, plus il faut de théorie (trace, poudre, puis analyse chimique et eau de chaux).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58568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258568"/>
            <a:ext cx="219456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258568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VÉNUS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017520" y="2258568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Vénus ne change pas de taille au cours de l'année » — accepté par TOUS les astronomes. Faux : l'œil nu juge mal les petites sources lumineuses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85800" y="2953512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5800" y="2953512"/>
            <a:ext cx="219456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953512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ÉLECTROSTATIQUE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017520" y="2953512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tiges électrifiées « deviennent collantes », un corps électrique « rebondit » sur un autre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85800" y="3648456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85800" y="3648456"/>
            <a:ext cx="219456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3648456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KEPLER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3017520" y="3648456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consigne dans son journal avoir vu au télescope « les étoiles carrées et vivement colorées »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85800" y="5029200"/>
            <a:ext cx="1078992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502920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⭐⭐⭐ RENVERSEMENT COMPLET DE L'INDUCTIVISME : « Plus la validité d'un énoncé doit être fermement établie, plus le savoir théorique mis à contribution sera important. »</a:t>
            </a:r>
            <a:endParaRPr lang="en-US" sz="14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· L'OBSERVATION EST GUIDÉE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Hertz, ses chaussures, et les murs de son laboratoire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430335"/>
          </a:xfrm>
          <a:prstGeom prst="rect">
            <a:avLst/>
          </a:prstGeom>
          <a:solidFill>
            <a:srgbClr val="6E6579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6E657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L'observateur innocent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Hertz, 1888. Sans théorie, il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aurait dû noter la couleur des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mètres, les dimensions du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laboratoire, le temps qu'il faisait,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ET LA POINTURE DE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 CHAUSSURES.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430335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retournement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facteur « hors sujet » était AU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CŒUR du sujet : LES DIMENSIONS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LABORATOIRE.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 ondes rebondissaient sur les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murs et faussaient ses mesures.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Compris après sa mort.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430335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Sans théorie, rien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Peser et classer un grand nombre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LOBES D'OREILLES humaines :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perd son temps, à moins qu'une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théorie ne leur attribue un rôle —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lien avec le cancer.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85800" y="4277424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remède n'est donc pas d'accumuler des observations sans but : c'est d'AMÉLIORER ET D'ÉTENDRE NOS THÉORIES.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FALSIFICATIONISME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Popper : on ne prouve jamais, on réfute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Chapitres 4 et 5   ·   Conjectures et réfutations   ·   L'asymétrie logique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LE PRINCIPE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L'asymétrie, et le critère de démarcation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430335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L'asymétrie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Aucune déduction ne mène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faits à une loi.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: « on a observé un corbeau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 n'est pas noir » → « tous les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corbeaux ne sont pas noirs »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 une déduction VALIDE.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430335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falsifiabilité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hypothèse est falsifiable si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logique AUTORISE l'existence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d'énoncés d'observation qui la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falsifieraient s'ils se révélaient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vrais.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Propriété LOGIQUE.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430335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credo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théories sont des conjectures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LIBREMENT CRÉÉES par l'esprit.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La science progresse par ESSAIS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ERREURS, par CONJECTURES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RÉFUTATIONS. »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Jamais vraie, mais la meilleure.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85800" y="4277424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théorie n'est jamais dite vraie. La science ne commence pas par l'observation, elle commence PAR DES PROBLÈMES — problématiques seulement à la lumière d'une théorie.</a:t>
            </a:r>
            <a:endParaRPr lang="en-US" sz="12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LE CRITÈRE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Falsifiable ou non : le test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3657600"/>
                <a:gridCol w="3657600"/>
                <a:gridCol w="347472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FALSIFIABLE — scientifique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 FALSIFIABLE — rejeté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Pourquoi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Il ne pleut jamais le mercredi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Soit il pleut soit il ne pleut pas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Vrai quel que soit le temps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Tous les corps se dilatent quand on les chauffe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Tous les points d'un cercle sont équidistants du centre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Vrai par définition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Les objets lourds tombent vers le bas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« On peut avoir de la chance dans les paris sportifs »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Vrai qu'on parie ou non, qu'on gagne ou non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Angle d'incidence = angle de réflexion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Goethe sur l'électricité : « un néant, un zéro, un point indifférent… »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Trop vague pour courir un risque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ADLER : s'il plonge, il vainc son infériorité par le courage ; s'il ne plonge pas, il la vainc en restant imperturbable. UNE THÉORIE QUI EXPLIQUE TOUT N'EXPLIQUE RIEN.</a:t>
            </a:r>
            <a:endParaRPr lang="en-US" sz="14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· LE PROGRÈS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chauve-souris : conjectures et réfutations en actes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27632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problème : les chauves-souris volent la nuit avec dextérité malgré des yeux minuscules — problématique à la lumière de la théorie selon laquelle les animaux voient avec leurs yeux.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86000"/>
            <a:ext cx="10789920" cy="795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286000"/>
            <a:ext cx="82296" cy="7955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Shape 8"/>
          <p:cNvSpPr/>
          <p:nvPr/>
        </p:nvSpPr>
        <p:spPr>
          <a:xfrm>
            <a:off x="941832" y="2473452"/>
            <a:ext cx="420624" cy="420624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11" name="Text 9"/>
          <p:cNvSpPr/>
          <p:nvPr/>
        </p:nvSpPr>
        <p:spPr>
          <a:xfrm>
            <a:off x="941832" y="247345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508760" y="2340864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Hypothèse 1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977640" y="2340864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Elles voient efficacement la nuit avec leurs yeux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7635240" y="2340864"/>
            <a:ext cx="3611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leur BANDE LES YEUX → elles évitent toujours les obstacles : FALSIFIÉE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85800" y="3209544"/>
            <a:ext cx="10789920" cy="795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3209544"/>
            <a:ext cx="82296" cy="795528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7" name="Shape 15"/>
          <p:cNvSpPr/>
          <p:nvPr/>
        </p:nvSpPr>
        <p:spPr>
          <a:xfrm>
            <a:off x="941832" y="3396996"/>
            <a:ext cx="420624" cy="420624"/>
          </a:xfrm>
          <a:prstGeom prst="ellipse">
            <a:avLst/>
          </a:prstGeom>
          <a:solidFill>
            <a:srgbClr val="2C7A5B"/>
          </a:solidFill>
          <a:ln/>
        </p:spPr>
      </p:sp>
      <p:sp>
        <p:nvSpPr>
          <p:cNvPr id="18" name="Text 16"/>
          <p:cNvSpPr/>
          <p:nvPr/>
        </p:nvSpPr>
        <p:spPr>
          <a:xfrm>
            <a:off x="941832" y="339699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508760" y="3264408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Hypothèse 2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977640" y="3264408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sont leurs oreilles qui interviennent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7635240" y="3264408"/>
            <a:ext cx="3611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leur BOUCHE LES OREILLES → capacité amoindrie : RENFORCÉE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85800" y="4133088"/>
            <a:ext cx="10789920" cy="795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85800" y="4133088"/>
            <a:ext cx="82296" cy="795528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24" name="Shape 22"/>
          <p:cNvSpPr/>
          <p:nvPr/>
        </p:nvSpPr>
        <p:spPr>
          <a:xfrm>
            <a:off x="941832" y="4320540"/>
            <a:ext cx="420624" cy="420624"/>
          </a:xfrm>
          <a:prstGeom prst="ellipse">
            <a:avLst/>
          </a:prstGeom>
          <a:solidFill>
            <a:srgbClr val="2C7A5B"/>
          </a:solidFill>
          <a:ln/>
        </p:spPr>
      </p:sp>
      <p:sp>
        <p:nvSpPr>
          <p:cNvPr id="25" name="Text 23"/>
          <p:cNvSpPr/>
          <p:nvPr/>
        </p:nvSpPr>
        <p:spPr>
          <a:xfrm>
            <a:off x="941832" y="43205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508760" y="4187952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Hypothèse 3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977640" y="4187952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Elles entendent l'écho de leurs propres cris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7635240" y="4187952"/>
            <a:ext cx="3611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les BÂILLONNE → elles se cognent : RENFORCÉE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85800" y="5056632"/>
            <a:ext cx="10789920" cy="7955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85800" y="5056632"/>
            <a:ext cx="82296" cy="795528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31" name="Shape 29"/>
          <p:cNvSpPr/>
          <p:nvPr/>
        </p:nvSpPr>
        <p:spPr>
          <a:xfrm>
            <a:off x="941832" y="5244084"/>
            <a:ext cx="420624" cy="420624"/>
          </a:xfrm>
          <a:prstGeom prst="ellipse">
            <a:avLst/>
          </a:prstGeom>
          <a:solidFill>
            <a:srgbClr val="2C7A5B"/>
          </a:solidFill>
          <a:ln/>
        </p:spPr>
      </p:sp>
      <p:sp>
        <p:nvSpPr>
          <p:cNvPr id="32" name="Text 30"/>
          <p:cNvSpPr/>
          <p:nvPr/>
        </p:nvSpPr>
        <p:spPr>
          <a:xfrm>
            <a:off x="941832" y="52440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1508760" y="5111496"/>
            <a:ext cx="2377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 pourtant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3977640" y="5111496"/>
            <a:ext cx="3291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Rien n'est prouvé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7635240" y="5111496"/>
            <a:ext cx="3611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Zones sensibles proches des oreilles ? Espèces non représentatives ?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SOPHISTICATION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Modification ad hoc ou pas ? Le seul test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00200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 ad hoc toute modification n'ayant AUCUNE conséquence testable qui ne fût déjà une conséquence de la théorie non modifiée.</a:t>
            </a:r>
            <a:endParaRPr lang="en-US" sz="14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2258568"/>
          <a:ext cx="10789920" cy="914400"/>
        </p:xfrm>
        <a:graphic>
          <a:graphicData uri="http://schemas.openxmlformats.org/drawingml/2006/table">
            <a:tbl>
              <a:tblPr/>
              <a:tblGrid>
                <a:gridCol w="5394960"/>
                <a:gridCol w="539496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 HOC — rejetée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 AD HOC — acceptée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« Tout le pain nourrit, SAUF cette fournée-là » du village français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« Sauf celui fait de blé contaminé par un CHAMPIGNON » — on peut cultiver, analyser, retester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⭐ La SUBSTANCE INVISIBLE qui remplit les cratères de la Lune — indétectable, de l'aveu même de son auteur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⭐⭐ Une PLANÈTE INCONNUE perturbe Uranus : Leverrier et Adams calculent, GALLE OBSERVE NEPTUNE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 PHLOGISTIQUE à poids négatif, quand on découvre que les substances gagnent du poids en brûlant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 riposte de Galilée : « j'accepte votre substance invisible, mais elle s'empile au SOMMET des montagnes »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EXIGENCE SUPPLÉMENTAIRE DU FALSIFICATIONISME SOPHISTIQUÉ : une hypothèse doit être PLUS FALSIFIABLE que celle qu'elle vise à remplacer.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Une question, et pourquoi elle se pose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mot « scientifique » confère à un énoncé un mérite et une confiance particulière. Le livre demande sur quoi cette autorité est fondée.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31136"/>
            <a:ext cx="3364992" cy="264267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31136"/>
            <a:ext cx="82296" cy="2642679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question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3035808"/>
            <a:ext cx="2816352" cy="16551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Si la science a quelque chose de particulier,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DONC ? »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vraie question :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 quels fondements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telle autorité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est-elle basée ?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398264" y="2231136"/>
            <a:ext cx="3364992" cy="264267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231136"/>
            <a:ext cx="82296" cy="2642679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Pourquoi elle compte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3035808"/>
            <a:ext cx="2816352" cy="16551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publicité s'en réclame</a:t>
            </a:r>
            <a:endParaRPr lang="en-US" sz="11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sciences politiques et sociales s'en réclament</a:t>
            </a:r>
            <a:endParaRPr lang="en-US" sz="11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marxistes veulent en faire une science</a:t>
            </a:r>
            <a:endParaRPr lang="en-US" sz="11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Les universités américaines ont eu des cours de « science de la laiterie » et de SCIENCE MORTUAIRE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110728" y="2231136"/>
            <a:ext cx="3364992" cy="264267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231136"/>
            <a:ext cx="82296" cy="2642679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méthode du livre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3035808"/>
            <a:ext cx="2816352" cy="16551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positions extrêmes,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présentées SOUS UNE FORME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CARICATURALE.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« Mon intention est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d'abord PÉDAGOGIQUE. »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 position corrige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celle qui précède.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85800" y="5148135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5148135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L'ADAGE DU LIVRE : « Nous partons d'un certain degré de confusion pour aboutir à un autre degré de confusion qui se situe à un niveau plus élevé. »</a:t>
            </a:r>
            <a:endParaRPr lang="en-US" sz="14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LE PIÈGE DU CHAPITRE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Quand la science progresse-t-elle vraiment ?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2194560"/>
                <a:gridCol w="4297680"/>
                <a:gridCol w="429768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CONJECTURE AUDACIEUSE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CONJECTURE PRUDENTE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CONFIRMÉE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A5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⭐⭐ PROGRÈS DÉCISIF — Neptune · les ondes radio · Eddington et la courbure des rayons lumineux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 n'apprend rien : le fer d'un nouveau procédé se dilate, comme tout autre fer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FALSIFIÉE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E657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 apprend peu : « une nouvelle idée folle est fausse, et c'est tout » — les 5 solides de Platon de Kepler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⭐⭐ PROGRÈS DÉCISIF — Russell et l'incohérence de la théorie naïve des ensembles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CONTRE-INTUITIF : ce ne sont PAS les falsifications de théories audacieuses qui font avancer la science. Confirmer une conjecture audacieuse, c'est FALSIFIER une partie du savoir acquis.</a:t>
            </a:r>
            <a:endParaRPr lang="en-US" sz="14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· LE SAVOIR ACQUIS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Pourquoi le contexte historique fait toute la différence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430335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savoir acquis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complexe des théories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généralement acceptées à une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étape historique.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Audacieux » et « nouveau » sont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HISTORIQUEMENT RELATIFS :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Copernic ne l'est plus.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430335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Hertz, 1888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détecte les premières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ondes radio.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CONFIRME la théorie de Maxwell.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Hertz a le mérite d'avoir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accompli UN GRAND PAS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AVANT. »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430335"/>
          </a:xfrm>
          <a:prstGeom prst="rect">
            <a:avLst/>
          </a:prstGeom>
          <a:solidFill>
            <a:srgbClr val="6E6579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6E657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Moi, ce matin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J'allume la radio.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 CONFIRME aussi la théorie de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Maxwell. La situation logique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 LA MÊME.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⭐⭐ « Ce n'est qu'une façon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passer le temps. »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4754880"/>
            <a:ext cx="1078992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475488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CONTEXTE HISTORIQUE FAIT TOUTE LA DIFFÉRENCE. Pour l'inductiviste, dont la confirmation est ahistorique, compter les pierres qui tombent serait une activité scientifique intéressante.</a:t>
            </a:r>
            <a:endParaRPr lang="en-US" sz="14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LIMITES DU FALSIFICATIONISME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de sol ferme, pas de coupable identifiable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Chapitre 6   ·   Les pilotis   ·   La révolution copernicienne</a:t>
            </a:r>
            <a:endParaRPr lang="en-US" sz="13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· TROIS FAILLES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Pourquoi aucune falsification n'est concluante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46780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467801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énoncés sont faillibles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480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L'argument est irrécusable — mais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suppose des énoncés SÛRS.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cas de conflit, on peut REJETER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L'OBSERVATION : c'est ce qu'on a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fait pour Vénus, et pour la Lune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l'horizon.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46780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467801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holisme du test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480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test met en jeu :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THÉORIE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les HYPOTHÈSES AUXILIAIRES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les CONDITIONS INITIALES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La logique dit qu'une au moins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 fausse — jamais laquelle.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46780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467801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E1A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pilotis de Popper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480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LA SCIENCE NE REPOSE PAS SUR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BASE ROCHEUSE. »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Elle s'édifie SUR UN MARÉCAGE,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bâtie SUR PILOTIS.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s'arrête quand on les croit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assez solides, provisoirement ».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475488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475488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PARABOLE DE LAKATOS : la planète dévie → une planète cachée ? → un nuage de poussière ? → un champ magnétique ? … « On enterre toute cette histoire dans les volumes poussiéreux de périodiques. »</a:t>
            </a:r>
            <a:endParaRPr lang="en-US" sz="14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· L'HISTOIRE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grandes théories auraient toutes été rejetées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00200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toute théorie classique, on trouve des comptes rendus d'observation, acceptés à l'époque, jugés contradictoires avec elle. Elles n'ont pourtant pas été rejetées — heureusement.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58568"/>
            <a:ext cx="10789920" cy="550926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258568"/>
            <a:ext cx="2194560" cy="550926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0" name="Text 8"/>
          <p:cNvSpPr/>
          <p:nvPr/>
        </p:nvSpPr>
        <p:spPr>
          <a:xfrm>
            <a:off x="685800" y="2258568"/>
            <a:ext cx="2194560" cy="550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NEWTON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017520" y="2258568"/>
            <a:ext cx="8321040" cy="550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Falsifié par l'orbite de la LUNE : cinquante ans avant qu'on l'écarte. Puis par MERCURE — jamais expliqué en préservant Newton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85800" y="2937510"/>
            <a:ext cx="10789920" cy="550926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5800" y="2937510"/>
            <a:ext cx="2194560" cy="550926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2937510"/>
            <a:ext cx="2194560" cy="550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BOHR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017520" y="2937510"/>
            <a:ext cx="8321040" cy="550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L'électromagnétisme classique qu'il présuppose prédit l'effondrement de l'électron en 10⁻⁸ seconde. « Heureusement, Bohr maintint sa théorie »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85800" y="3616452"/>
            <a:ext cx="10789920" cy="550926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85800" y="3616452"/>
            <a:ext cx="2194560" cy="550926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3616452"/>
            <a:ext cx="2194560" cy="550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MAXWELL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3017520" y="3616452"/>
            <a:ext cx="8321040" cy="550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Il RECONNAÎT LUI-MÊME, dès son article de 1859, que la théorie cinétique est falsifiée par les chaleurs spécifiques des gaz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85800" y="4295394"/>
            <a:ext cx="10789920" cy="550926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85800" y="4295394"/>
            <a:ext cx="2194560" cy="550926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4295394"/>
            <a:ext cx="2194560" cy="550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BRAHÉ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3017520" y="4295394"/>
            <a:ext cx="8321040" cy="5509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de parallaxe stellaire → Copernic serait réfuté. En réalité une hypothèse auxiliaire fautive : sa distance aux étoiles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85800" y="502920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5" name="Text 23"/>
          <p:cNvSpPr/>
          <p:nvPr/>
        </p:nvSpPr>
        <p:spPr>
          <a:xfrm>
            <a:off x="868680" y="502920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LES SCIENTIFIQUES AVAIENT ADHÉRÉ STRICTEMENT AUX PRINCIPES FALSIFICATIONISTES, les plus belles théories auraient été rejetées dès leurs premiers balbutiements.</a:t>
            </a:r>
            <a:endParaRPr lang="en-US" sz="14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· L'ÉTUDE DE CAS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révolution copernicienne : le bilan de 1543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5394960"/>
                <a:gridCol w="539496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CONTRE Copernic — des arguments FORTS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POUR Copernic — « pas grand-chose »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⭐ L'ARGUMENT DE LA TOUR : si la Terre tourne, la pierre lâchée devrait tomber à distance du pied de la tour. Elle n'y tombe pas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Les MOUVEMENTS RÉTROGRADES découlent naturellement du système, au lieu d'exiger des épicycles ad hoc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Pourquoi les objets libres — « les pierres ou les philosophes » — ne sont-ils pas éjectés ? Pourquoi la Lune n'est-elle pas laissée derrière ?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MERCURE ET VÉNUS restent près du Soleil naturellement, une fois leurs orbites placées à l'intérieur de celle de la Terre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2B223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Aucune PARALLAXE des étoiles fixes · Mars et Vénus ne changent pas de taille à l'œil nu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⚠️ Pour le reste : ÉGALITÉ. Copernic aussi eut besoin d'épicycles, en nombre à peu près égal à Ptolémée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GALILÉE ET LE TÉLESCOPE : pourquoi le préférer à l'œil nu ? Il n'avait PAS de théorie optique — et sa carte de la Lune contient des cratères qui n'existent pas.</a:t>
            </a:r>
            <a:endParaRPr lang="en-US" sz="14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THÉORIES SONT DES STRUCTURES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Lakatos et Kuhn : ce n'est pas une phrase qu'on teste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Chapitres 7 et 8   ·   Noyau dur   ·   Paradigme</a:t>
            </a:r>
            <a:endParaRPr lang="en-US" sz="13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F5C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· LAKATOS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L'anatomie d'un programme de recherche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3352800" cy="3228276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3228276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27675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NOYAU DUR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2804160" cy="2451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Quelques hypothèses très générales</a:t>
            </a:r>
            <a:endParaRPr lang="en-US" sz="11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Rendu infalsifiable PAR DÉCISION MÉTHODOLOGIQUE de ses protagonistes</a:t>
            </a:r>
            <a:endParaRPr lang="en-US" sz="11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Copernic : Terre et planètes autour d'un Soleil stationnaire</a:t>
            </a:r>
            <a:endParaRPr lang="en-US" sz="11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Newton : lois du mouvement + attraction universelle</a:t>
            </a:r>
            <a:endParaRPr lang="en-US" sz="11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Marx : la lutte des classes, déterminée par l'infrastructure économique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404360" y="1627632"/>
            <a:ext cx="3352800" cy="3228276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404360" y="1627632"/>
            <a:ext cx="82296" cy="3228276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3" name="Text 11"/>
          <p:cNvSpPr/>
          <p:nvPr/>
        </p:nvSpPr>
        <p:spPr>
          <a:xfrm>
            <a:off x="4696968" y="1792224"/>
            <a:ext cx="27675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CEINTURE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696968" y="2231136"/>
            <a:ext cx="2804160" cy="2451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Hypothèses auxiliaires explicites</a:t>
            </a:r>
            <a:endParaRPr lang="en-US" sz="11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Hypothèses sous-jacentes aux conditions initiales</a:t>
            </a:r>
            <a:endParaRPr lang="en-US" sz="11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Énoncés d'observation</a:t>
            </a:r>
            <a:endParaRPr lang="en-US" sz="11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C'est là que se logent TOUTES les inadéquations</a:t>
            </a:r>
            <a:endParaRPr lang="en-US" sz="11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Copernic : épicycles, distances stellaires révisées, télescope au lieu de l'œil nu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122920" y="1627632"/>
            <a:ext cx="3352800" cy="3228276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2920" y="1627632"/>
            <a:ext cx="82296" cy="3228276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7" name="Text 15"/>
          <p:cNvSpPr/>
          <p:nvPr/>
        </p:nvSpPr>
        <p:spPr>
          <a:xfrm>
            <a:off x="8415528" y="1792224"/>
            <a:ext cx="27675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HEURISTIQUES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415528" y="2231136"/>
            <a:ext cx="2804160" cy="2451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NÉGATIVE : ne pas toucher au noyau dur — y toucher, c'est SORTIR du programme (Tycho Brahé)</a:t>
            </a:r>
            <a:endParaRPr lang="en-US" sz="11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POSITIVE : ce qu'il faut faire, « une série partiellement formulée d'indications »</a:t>
            </a:r>
            <a:endParaRPr lang="en-US" sz="11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Newton : du point matériel à la sphère, puis à la rotation, puis aux autres planètes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85800" y="5130228"/>
            <a:ext cx="10789920" cy="566928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30228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DEUX CRITÈRES DE SCIENTIFICITÉ : cohérence suffisante pour définir un programme futur + prédictions nouvelles, au moins occasionnellement. Marxisme et freudisme : le 1er oui, le 2e non.</a:t>
            </a:r>
            <a:endParaRPr lang="en-US" sz="14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C7A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· KUHN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cycle, et ce qu'est un paradigme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627632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Paradigme = hypothèses générales + lois + techniques d'application + instrumentation + principes métaphysiques + prescriptions méthodologiques. Une grande partie du savoir est TACITE : « comme un maître charpentier ».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86000"/>
            <a:ext cx="10789920" cy="61081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5800" y="2286000"/>
            <a:ext cx="82296" cy="610819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Shape 8"/>
          <p:cNvSpPr/>
          <p:nvPr/>
        </p:nvSpPr>
        <p:spPr>
          <a:xfrm>
            <a:off x="941832" y="2381098"/>
            <a:ext cx="420624" cy="420624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11" name="Text 9"/>
          <p:cNvSpPr/>
          <p:nvPr/>
        </p:nvSpPr>
        <p:spPr>
          <a:xfrm>
            <a:off x="941832" y="238109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508760" y="2340864"/>
            <a:ext cx="237744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Pré-science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977640" y="2340864"/>
            <a:ext cx="329184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Désaccord total, débat permanent sur les fondements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7635240" y="2340864"/>
            <a:ext cx="361188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Autant de théories que de savants — l'optique avant Newton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85800" y="3024835"/>
            <a:ext cx="10789920" cy="61081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3024835"/>
            <a:ext cx="82296" cy="610819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7" name="Shape 15"/>
          <p:cNvSpPr/>
          <p:nvPr/>
        </p:nvSpPr>
        <p:spPr>
          <a:xfrm>
            <a:off x="941832" y="3119933"/>
            <a:ext cx="420624" cy="420624"/>
          </a:xfrm>
          <a:prstGeom prst="ellipse">
            <a:avLst/>
          </a:prstGeom>
          <a:solidFill>
            <a:srgbClr val="2C7A5B"/>
          </a:solidFill>
          <a:ln/>
        </p:spPr>
      </p:sp>
      <p:sp>
        <p:nvSpPr>
          <p:cNvPr id="18" name="Text 16"/>
          <p:cNvSpPr/>
          <p:nvPr/>
        </p:nvSpPr>
        <p:spPr>
          <a:xfrm>
            <a:off x="941832" y="3119933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508760" y="3079699"/>
            <a:ext cx="237744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Science normale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977640" y="3079699"/>
            <a:ext cx="329184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résout des ÉNIGMES sous un paradigme unique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7635240" y="3079699"/>
            <a:ext cx="361188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Elle doit être NON CRITIQUE, sinon aucun travail de détail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85800" y="3763670"/>
            <a:ext cx="10789920" cy="61081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85800" y="3763670"/>
            <a:ext cx="82296" cy="610819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24" name="Shape 22"/>
          <p:cNvSpPr/>
          <p:nvPr/>
        </p:nvSpPr>
        <p:spPr>
          <a:xfrm>
            <a:off x="941832" y="3858768"/>
            <a:ext cx="420624" cy="420624"/>
          </a:xfrm>
          <a:prstGeom prst="ellipse">
            <a:avLst/>
          </a:prstGeom>
          <a:solidFill>
            <a:srgbClr val="2C7A5B"/>
          </a:solidFill>
          <a:ln/>
        </p:spPr>
      </p:sp>
      <p:sp>
        <p:nvSpPr>
          <p:cNvPr id="25" name="Text 23"/>
          <p:cNvSpPr/>
          <p:nvPr/>
        </p:nvSpPr>
        <p:spPr>
          <a:xfrm>
            <a:off x="941832" y="385876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1508760" y="3818534"/>
            <a:ext cx="237744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Anomalies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977640" y="3818534"/>
            <a:ext cx="329184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L'échec est imputé au scientifique, pas au paradigme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7635240" y="3818534"/>
            <a:ext cx="361188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Comme un charpentier blâmant ses outils » — pas de falsification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85800" y="4502506"/>
            <a:ext cx="10789920" cy="61081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85800" y="4502506"/>
            <a:ext cx="82296" cy="610819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31" name="Shape 29"/>
          <p:cNvSpPr/>
          <p:nvPr/>
        </p:nvSpPr>
        <p:spPr>
          <a:xfrm>
            <a:off x="941832" y="4597603"/>
            <a:ext cx="420624" cy="420624"/>
          </a:xfrm>
          <a:prstGeom prst="ellipse">
            <a:avLst/>
          </a:prstGeom>
          <a:solidFill>
            <a:srgbClr val="2C7A5B"/>
          </a:solidFill>
          <a:ln/>
        </p:spPr>
      </p:sp>
      <p:sp>
        <p:nvSpPr>
          <p:cNvPr id="32" name="Text 30"/>
          <p:cNvSpPr/>
          <p:nvPr/>
        </p:nvSpPr>
        <p:spPr>
          <a:xfrm>
            <a:off x="941832" y="4597603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1508760" y="4557370"/>
            <a:ext cx="237744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Crise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3977640" y="4557370"/>
            <a:ext cx="329184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Insécurité, règles relâchées, débats métaphysiques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7635240" y="4557370"/>
            <a:ext cx="361188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Pauli, 1924 : « je voudrais être ACTEUR DE CINÉMA »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85800" y="5241341"/>
            <a:ext cx="10789920" cy="610819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85800" y="5241341"/>
            <a:ext cx="82296" cy="610819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38" name="Shape 36"/>
          <p:cNvSpPr/>
          <p:nvPr/>
        </p:nvSpPr>
        <p:spPr>
          <a:xfrm>
            <a:off x="941832" y="5336438"/>
            <a:ext cx="420624" cy="420624"/>
          </a:xfrm>
          <a:prstGeom prst="ellipse">
            <a:avLst/>
          </a:prstGeom>
          <a:solidFill>
            <a:srgbClr val="2C7A5B"/>
          </a:solidFill>
          <a:ln/>
        </p:spPr>
      </p:sp>
      <p:sp>
        <p:nvSpPr>
          <p:cNvPr id="39" name="Text 37"/>
          <p:cNvSpPr/>
          <p:nvPr/>
        </p:nvSpPr>
        <p:spPr>
          <a:xfrm>
            <a:off x="941832" y="533643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1508760" y="5296205"/>
            <a:ext cx="237744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Révolution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3977640" y="5296205"/>
            <a:ext cx="329184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Conversion de la communauté à un paradigme incompatible</a:t>
            </a:r>
            <a:endParaRPr lang="en-US" sz="1150" dirty="0"/>
          </a:p>
        </p:txBody>
      </p:sp>
      <p:sp>
        <p:nvSpPr>
          <p:cNvPr id="42" name="Text 40"/>
          <p:cNvSpPr/>
          <p:nvPr/>
        </p:nvSpPr>
        <p:spPr>
          <a:xfrm>
            <a:off x="7635240" y="5296205"/>
            <a:ext cx="3611880" cy="5010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Gestalt switch · aucun algorithme neutre · « mondes différents »</a:t>
            </a:r>
            <a:endParaRPr lang="en-US" sz="11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A860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· LE DÉBAT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Rationalisme, relativisme, et le verdict de Chalmers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2436876" cy="26227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62274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RATIONALISME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1888236" cy="16351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critère SIMPLE,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ÉTERNEL, UNIVERSEL,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AHISTORIQUE.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vérité et la science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sont intrinsèquement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bonnes.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470148" y="1572768"/>
            <a:ext cx="2436876" cy="26227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470148" y="1572768"/>
            <a:ext cx="82296" cy="262274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3" name="Text 11"/>
          <p:cNvSpPr/>
          <p:nvPr/>
        </p:nvSpPr>
        <p:spPr>
          <a:xfrm>
            <a:off x="3744468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RELATIVISME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3744468" y="2377440"/>
            <a:ext cx="1888236" cy="16351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Aucune norme universelle.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PROTAGORAS : « l'homme est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mesure des choses »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KUHN : « aucune autorité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supérieure à l'assentiment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groupe intéressé »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254496" y="1572768"/>
            <a:ext cx="2436876" cy="26227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254496" y="1572768"/>
            <a:ext cx="82296" cy="262274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7" name="Text 15"/>
          <p:cNvSpPr/>
          <p:nvPr/>
        </p:nvSpPr>
        <p:spPr>
          <a:xfrm>
            <a:off x="6528816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VERDICT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6528816" y="2377440"/>
            <a:ext cx="1888236" cy="16351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⭐⭐⭐ « Lakatos VISAIT à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donner un point de vue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rationaliste MAIS A ÉCHOUÉ,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alors que Kuhn NIAIT viser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point de vue relativiste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EN A NÉANMOINS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 UN. »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9038844" y="1572768"/>
            <a:ext cx="2436876" cy="26227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038844" y="1572768"/>
            <a:ext cx="82296" cy="262274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1" name="Text 19"/>
          <p:cNvSpPr/>
          <p:nvPr/>
        </p:nvSpPr>
        <p:spPr>
          <a:xfrm>
            <a:off x="9313164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VRAI REPROCHE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9313164" y="2377440"/>
            <a:ext cx="1888236" cy="16351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 l'un ni l'autre ne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MONTRE que la science est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supérieure : ILS LE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PRÉSUPPOSENT.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Feyerabend : « qu'a-t-elle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SI FORMIDABLE ? »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85800" y="4754880"/>
            <a:ext cx="10789920" cy="566928"/>
          </a:xfrm>
          <a:prstGeom prst="rect">
            <a:avLst/>
          </a:prstGeom>
          <a:solidFill>
            <a:srgbClr val="A8607A"/>
          </a:solidFill>
          <a:ln/>
        </p:spPr>
      </p:sp>
      <p:sp>
        <p:nvSpPr>
          <p:cNvPr id="24" name="Text 22"/>
          <p:cNvSpPr/>
          <p:nvPr/>
        </p:nvSpPr>
        <p:spPr>
          <a:xfrm>
            <a:off x="868680" y="475488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D'OÙ LE CHANGEMENT DE QUESTION : une théorie ne pourrait-elle pas être meilleure qu'une autre MÊME SI PERSONNE NE LE JUGE AINSI ? Les individus et les groupes ne se trompent-ils jamais ?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L'INDUCTIVISME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science, savoir issu des faits de l'expérience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Chapitre 1   ·   Bacon, Galilée, Newton   ·   Le sens commun</a:t>
            </a:r>
            <a:endParaRPr lang="en-US" sz="13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RÉPONSE DE CHALMERS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Objectivisme, degré de fécondité, réalisme non figuratif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Chapitres 10, 11, 13 et 14   ·   Le nichoir   ·   Les deux jardins</a:t>
            </a:r>
            <a:endParaRPr lang="en-US" sz="13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· OBJECTIVISME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savoir a des propriétés objectives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Contre l'individualisme (le savoir comme croyance) et sa régression infinie : les théories ont des propriétés indépendantes des croyances de ceux qui les conçoivent.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31136"/>
            <a:ext cx="3364992" cy="224777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31136"/>
            <a:ext cx="82296" cy="2247773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MAXWELL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3035808"/>
            <a:ext cx="2816352" cy="1260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cherchait une explication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MÉCANIQUE par un éther.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⭐⭐ Il IGNORA JUSQU'À SA MORT que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théorie prédisait les ONDES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 — Fitzgerald le démontre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1881, après sa mort.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98264" y="2231136"/>
            <a:ext cx="3364992" cy="224777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231136"/>
            <a:ext cx="82296" cy="2247773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POISSON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3035808"/>
            <a:ext cx="2816352" cy="1260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découvre et démontre que la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théorie ondulatoire de Fresnel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prédit une TACHE BRILLANTE au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 de l'ombre d'un disque.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Conséquence dont FRESNEL n'avait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eu conscience.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10728" y="2231136"/>
            <a:ext cx="3364992" cy="224777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231136"/>
            <a:ext cx="82296" cy="2247773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NICHOIR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3035808"/>
            <a:ext cx="2816352" cy="1260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nichoir dans le jardin de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Popper est une SITUATION À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PROBLÈME qui existe objectivement.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« Le problème et l'opportunité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existent pour les oiseaux,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QU'ILS Y RÉPONDENT OU NON. »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85800" y="4754880"/>
            <a:ext cx="1078992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21" name="Text 19"/>
          <p:cNvSpPr/>
          <p:nvPr/>
        </p:nvSpPr>
        <p:spPr>
          <a:xfrm>
            <a:off x="868680" y="475488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POPPER : « La connaissance au sens objectif est CONNAISSANCE SANS CONNAISSEUR ; elle est connaissance SANS SUJET CONNAISSANT. » Cela explique les découvertes simultanées (l'énergie, 1840).</a:t>
            </a:r>
            <a:endParaRPr lang="en-US" sz="14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· LA THÈSE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degré de fécondité, et les deux jardins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2436876" cy="26227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62274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définition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1888236" cy="16351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CONGLOMÉRAT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D'OPPORTUNITÉS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OBJECTIVES d'un programme.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Une propriété objective,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les savants en aient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conscience OU NON.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470148" y="1572768"/>
            <a:ext cx="2436876" cy="26227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470148" y="1572768"/>
            <a:ext cx="82296" cy="262274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3" name="Text 11"/>
          <p:cNvSpPr/>
          <p:nvPr/>
        </p:nvSpPr>
        <p:spPr>
          <a:xfrm>
            <a:off x="3744468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Elles existent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3744468" y="2377440"/>
            <a:ext cx="1888236" cy="16351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ARCHIMÈDE : des techniques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inexploitées PENDANT DES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SIÈCLES.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⭐⭐ Les lunettes : 1285.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télescope : 1590.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Pourquoi trois siècles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placer un verre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devant un autre ? »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254496" y="1572768"/>
            <a:ext cx="2436876" cy="26227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6254496" y="1572768"/>
            <a:ext cx="82296" cy="26227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7" name="Text 15"/>
          <p:cNvSpPr/>
          <p:nvPr/>
        </p:nvSpPr>
        <p:spPr>
          <a:xfrm>
            <a:off x="6528816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deux jardins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6528816" y="2377440"/>
            <a:ext cx="1888236" cy="16351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jardin avec vingt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nichoirs, un jardin sans.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mois plus tard :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beaucoup plus de nids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dans le premier.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⭐⭐ « Nul besoin d'en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référer aux DÉCISIONS. »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9038844" y="1572768"/>
            <a:ext cx="2436876" cy="26227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9038844" y="1572768"/>
            <a:ext cx="82296" cy="2622740"/>
          </a:xfrm>
          <a:prstGeom prst="rect">
            <a:avLst/>
          </a:prstGeom>
          <a:solidFill>
            <a:srgbClr val="6E6579"/>
          </a:solidFill>
          <a:ln/>
        </p:spPr>
      </p:sp>
      <p:sp>
        <p:nvSpPr>
          <p:cNvPr id="21" name="Text 19"/>
          <p:cNvSpPr/>
          <p:nvPr/>
        </p:nvSpPr>
        <p:spPr>
          <a:xfrm>
            <a:off x="9313164" y="1755648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6E657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précautions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9313164" y="2377440"/>
            <a:ext cx="1888236" cy="16351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La science ne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progresse pas seule.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Les savants ne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DOIVENT pas choisir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plus fécond.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L'hypothèse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sociologique peut</a:t>
            </a:r>
            <a:endParaRPr lang="en-US" sz="11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pas tenir.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85800" y="4754880"/>
            <a:ext cx="1078992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24" name="Text 22"/>
          <p:cNvSpPr/>
          <p:nvPr/>
        </p:nvSpPr>
        <p:spPr>
          <a:xfrm>
            <a:off x="868680" y="475488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MANŒUVRE DÉCISIVE : SÉPARER LE CHANGEMENT DE THÉORIE DU CHOIX DE THÉORIE. Le choix est subjectif ; le changement, non — c'est pourquoi « tout est bon » ne l'atteint pas.</a:t>
            </a:r>
            <a:endParaRPr lang="en-US" sz="14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6E65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· FEYERABEND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Tout est bon » — et ce que cela ne veut pas dire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27632"/>
            <a:ext cx="3352800" cy="32263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627632"/>
            <a:ext cx="82296" cy="3226308"/>
          </a:xfrm>
          <a:prstGeom prst="rect">
            <a:avLst/>
          </a:prstGeom>
          <a:solidFill>
            <a:srgbClr val="6E6579"/>
          </a:solidFill>
          <a:ln/>
        </p:spPr>
      </p:sp>
      <p:sp>
        <p:nvSpPr>
          <p:cNvPr id="9" name="Text 7"/>
          <p:cNvSpPr/>
          <p:nvPr/>
        </p:nvSpPr>
        <p:spPr>
          <a:xfrm>
            <a:off x="978408" y="1792224"/>
            <a:ext cx="27675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6E657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thèse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78408" y="2231136"/>
            <a:ext cx="2804160" cy="24490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Toutes les méthodologies ont leurs limites, et la seule règle qui survit, c'est : TOUT EST BON »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méthode fixe est UTOPIQUE et PERNICIEUSE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Elle n'augmente nos qualifications « qu'aux dépens de notre humanité »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voit en Lakatos un « compère anarchiste »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404360" y="1627632"/>
            <a:ext cx="3352800" cy="32263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404360" y="1627632"/>
            <a:ext cx="82296" cy="3226308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3" name="Text 11"/>
          <p:cNvSpPr/>
          <p:nvPr/>
        </p:nvSpPr>
        <p:spPr>
          <a:xfrm>
            <a:off x="4696968" y="1792224"/>
            <a:ext cx="27675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⚠️ Le piège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4696968" y="2231136"/>
            <a:ext cx="2804160" cy="24490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Feyerabend distingue LUI-MÊME l'extravagant du penseur respectable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différence n'est pas le CONTENU mais LE TRAVAIL ENTREPRIS ensuite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Redonner sa chance à Aristote ? Soit — mais qu'il élabore une NOUVELLE DYNAMIQUE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« Cela n'arrive pas, en science, que tout soit bon, sans restriction »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122920" y="1627632"/>
            <a:ext cx="3352800" cy="32263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2920" y="1627632"/>
            <a:ext cx="82296" cy="322630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7" name="Text 15"/>
          <p:cNvSpPr/>
          <p:nvPr/>
        </p:nvSpPr>
        <p:spPr>
          <a:xfrm>
            <a:off x="8415528" y="1792224"/>
            <a:ext cx="27675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réponse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415528" y="2231136"/>
            <a:ext cx="2804160" cy="24490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critique ne vise que le CHOIX, pas le changement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liberté est purement NÉGATIVE : absence de censure ≠ accès aux moyens d'information</a:t>
            </a:r>
            <a:endParaRPr lang="en-US" sz="120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HUME : le paysan est-il « libre de quitter son pays natal » ? l'homme embarqué endormi est libre de « sauter dans la mer et de se noyer »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85800" y="512826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1282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⭐⭐⭐ JOHN KRIGE : « TOUT EST BON SIGNIFIE, PRATIQUEMENT, TOUT SE MAINTIENT. » Suivre chacun ses inclinations mène à ce que ceux qui ont déjà le pouvoir le gardent.</a:t>
            </a:r>
            <a:endParaRPr lang="en-US" sz="14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E1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· LA VÉRITÉ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Trois façons de relier les théories au monde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graphicFrame>
        <p:nvGraphicFramePr>
          <p:cNvPr id="3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2743200"/>
                <a:gridCol w="4023360"/>
                <a:gridCol w="402336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 que fait une théorie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 qui ne va pas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INSTRUMENTALISME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Osiander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6A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Elle RELIE des états observables. Molécules et champs sont des fictions commodes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 distinction théorie/observation ne tient pas · les prédictions nouvelles seraient un accident (Kekulé, mouvement brownien, Hertz)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RÉALISME +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CORRESPONDANCE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Popper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C8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Elle DÉCRIT le monde tel qu'il est. Une théorie vraie correspond aux faits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⭐ Le contenu de vérité de Newton est NUL : la masse newtonienne n'existe pas chez Einstein. La vérisimilarité tombe à l'eau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RÉALISME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 FIGURATIF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Chalmers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533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Elle S'APPLIQUE au monde à un degré ou à un autre, et en général mieux que celles qui précèdent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Vague — assumé : « qui sait à quoi ressembleront les théories futures ? Certes pas les philosophes de la science »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GALILÉE contre OSIANDER : ce sont les problèmes soulevés par l'attitude RÉALISTE qui ont produit une optique et une mécanique meilleures. Elle ouvre plus d'opportunités de développement.</a:t>
            </a:r>
            <a:endParaRPr lang="en-US" sz="14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2E1A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· POURQUOI REFUSER LA CORRESPONDANCE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Pourquoi une théorie ne « ressemble » pas au monde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00200"/>
            <a:ext cx="10789920" cy="4343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1600200"/>
            <a:ext cx="2194560" cy="434340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600200"/>
            <a:ext cx="219456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CONCEPTS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017520" y="1600200"/>
            <a:ext cx="832104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ne peut parler des faits qu'avec les concepts de la théorie elle-même. Les faits ne sont pas accessibles sans théorie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85800" y="2162556"/>
            <a:ext cx="10789920" cy="4343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85800" y="2162556"/>
            <a:ext cx="2194560" cy="434340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162556"/>
            <a:ext cx="219456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TRANSFACTUEL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017520" y="2162556"/>
            <a:ext cx="832104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lois portent sur des TENDANCES, pas sur des événements (Bhaskar). Koyré : la 1re loi de Newton explique le réel par l'impossible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85800" y="2724912"/>
            <a:ext cx="10789920" cy="4343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2724912"/>
            <a:ext cx="2194560" cy="434340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2724912"/>
            <a:ext cx="219456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DE CONVERGENCE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017520" y="2724912"/>
            <a:ext cx="832104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lumière : un courant de particules, puis une onde, puis NI L'UN NI L'AUTRE. Où est le rapprochement ?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85800" y="3287268"/>
            <a:ext cx="10789920" cy="4343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85800" y="3287268"/>
            <a:ext cx="2194560" cy="434340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21" name="Text 19"/>
          <p:cNvSpPr/>
          <p:nvPr/>
        </p:nvSpPr>
        <p:spPr>
          <a:xfrm>
            <a:off x="685800" y="3287268"/>
            <a:ext cx="219456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ÉQUIVALENCES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3017520" y="3287268"/>
            <a:ext cx="832104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L'électromagnétisme se formule en champs OU en potentiels agissant à distance. Lequel existe réellement ? Aucun moyen de le dire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85800" y="3849624"/>
            <a:ext cx="10789920" cy="4343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85800" y="3849624"/>
            <a:ext cx="2194560" cy="434340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3849624"/>
            <a:ext cx="219456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PRODUCTIONS SOCIALES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3017520" y="3849624"/>
            <a:ext cx="832104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 théories changent, le monde physique non. Atteindre la « vérité absolue » ferait de la science autre chose qu'une création humaine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685800" y="4411980"/>
            <a:ext cx="10789920" cy="4343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85800" y="4411980"/>
            <a:ext cx="2194560" cy="434340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29" name="Text 27"/>
          <p:cNvSpPr/>
          <p:nvPr/>
        </p:nvSpPr>
        <p:spPr>
          <a:xfrm>
            <a:off x="685800" y="4411980"/>
            <a:ext cx="219456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MAIS RÉALISTE</a:t>
            </a:r>
            <a:endParaRPr lang="en-US" sz="1150" dirty="0"/>
          </a:p>
        </p:txBody>
      </p:sp>
      <p:sp>
        <p:nvSpPr>
          <p:cNvPr id="30" name="Text 28"/>
          <p:cNvSpPr/>
          <p:nvPr/>
        </p:nvSpPr>
        <p:spPr>
          <a:xfrm>
            <a:off x="3017520" y="4411980"/>
            <a:ext cx="8321040" cy="4343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Le monde est ce qu'il est indépendamment de nous · et si une théorie s'applique, elle s'applique TOUJOURS, dans et hors du laboratoire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685800" y="5029200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32" name="Text 30"/>
          <p:cNvSpPr/>
          <p:nvPr/>
        </p:nvSpPr>
        <p:spPr>
          <a:xfrm>
            <a:off x="868680" y="502920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RIPOSTE DE CHALMERS : rendez donc intelligibles les particules de lumière de Newton, l'éther de Maxwell et les fonctions d'onde de Schrödinger.</a:t>
            </a:r>
            <a:endParaRPr lang="en-US" sz="14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· LA CONCLUSION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titre du livre est une mauvaise question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La question qui constitue le titre de ce livre est à la fois TROMPEUSE et PRÉSOMPTUEUSE. Elle présuppose l'existence d'une catégorie unique, la "science". »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31136"/>
            <a:ext cx="2436876" cy="259702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31136"/>
            <a:ext cx="82296" cy="2597023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414016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qu'on ne peut pas faire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960120" y="3035808"/>
            <a:ext cx="1888236" cy="1609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Décider si la physique,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biologie, l'histoire ou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sociologie sont DEDANS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 DEHORS.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Les philosophes ne possèdent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le moyen de LÉGIFÉRER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 le critère à satisfaire. »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470148" y="2231136"/>
            <a:ext cx="2436876" cy="259702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470148" y="2231136"/>
            <a:ext cx="82296" cy="2597023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4" name="Text 12"/>
          <p:cNvSpPr/>
          <p:nvPr/>
        </p:nvSpPr>
        <p:spPr>
          <a:xfrm>
            <a:off x="3744468" y="2414016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qu'il faut faire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3744468" y="3035808"/>
            <a:ext cx="1888236" cy="1609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Analyser chaque domaine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CE QU'IL EST :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Quels sont ses BUTS ?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Quels MOYENS ?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Quel DEGRÉ DE SUCCÈS ?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Cela n'interdit pas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critiquer — au contraire.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6254496" y="2231136"/>
            <a:ext cx="2436876" cy="259702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254496" y="2231136"/>
            <a:ext cx="82296" cy="2597023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8" name="Text 16"/>
          <p:cNvSpPr/>
          <p:nvPr/>
        </p:nvSpPr>
        <p:spPr>
          <a:xfrm>
            <a:off x="6528816" y="2414016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Contre l'idéologie</a:t>
            </a:r>
            <a:endParaRPr lang="en-US" sz="1450" dirty="0"/>
          </a:p>
        </p:txBody>
      </p:sp>
      <p:sp>
        <p:nvSpPr>
          <p:cNvPr id="19" name="Text 17"/>
          <p:cNvSpPr/>
          <p:nvPr/>
        </p:nvSpPr>
        <p:spPr>
          <a:xfrm>
            <a:off x="6528816" y="3035808"/>
            <a:ext cx="1888236" cy="1609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mot « scientifique » sert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l'appui d'une position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CONSERVATRICE : béhaviorisme,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tests de QI.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Pas l'apanage d'un camp :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marxistes s'y réfèrent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aussi.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9038844" y="2231136"/>
            <a:ext cx="2436876" cy="2597023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9038844" y="2231136"/>
            <a:ext cx="82296" cy="2597023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22" name="Text 20"/>
          <p:cNvSpPr/>
          <p:nvPr/>
        </p:nvSpPr>
        <p:spPr>
          <a:xfrm>
            <a:off x="9313164" y="2414016"/>
            <a:ext cx="188823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50" b="1" dirty="0">
                <a:solidFill>
                  <a:srgbClr val="2E1A3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Contre le relativisme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9313164" y="3035808"/>
            <a:ext cx="1888236" cy="16094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⭐⭐⭐ « IL N'EST PAS VRAI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TOUT POINT DE VUE SOIT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AUSSI BON QU'UN AUTRE. »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transformer : appréhender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situation, maîtriser les</a:t>
            </a:r>
            <a:endParaRPr lang="en-US" sz="10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moyens — et coopérer.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85800" y="5102479"/>
            <a:ext cx="10789920" cy="566928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25" name="Text 23"/>
          <p:cNvSpPr/>
          <p:nvPr/>
        </p:nvSpPr>
        <p:spPr>
          <a:xfrm>
            <a:off x="868680" y="5102479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CHALMERS SE BAT SUR DEUX FRONTS À LA FOIS. Contre le tampon « scientifique ». Et contre le « tout est bon », « parce qu'elle nous réduit à l'impuissance ».</a:t>
            </a:r>
            <a:endParaRPr lang="en-US" sz="14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777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D053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1143000"/>
            <a:ext cx="10058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qu'il faut retenir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685800" y="2148840"/>
            <a:ext cx="1814170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148840"/>
            <a:ext cx="1814170" cy="91440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359152"/>
            <a:ext cx="163129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≠ SOL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22960" y="3072384"/>
            <a:ext cx="153985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 l'induction ni la falsification n'ont de base sûre. La science est bâtie SUR PILOTIS dans un marécage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884018" y="2148840"/>
            <a:ext cx="1814170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0" name="Shape 8"/>
          <p:cNvSpPr/>
          <p:nvPr/>
        </p:nvSpPr>
        <p:spPr>
          <a:xfrm>
            <a:off x="2884018" y="2148840"/>
            <a:ext cx="1814170" cy="91440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1" name="Text 9"/>
          <p:cNvSpPr/>
          <p:nvPr/>
        </p:nvSpPr>
        <p:spPr>
          <a:xfrm>
            <a:off x="2975458" y="2359152"/>
            <a:ext cx="163129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OBJET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3021178" y="3072384"/>
            <a:ext cx="153985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savoir a des propriétés objectives : Maxwell ignorait ses propres ondes radio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082235" y="2148840"/>
            <a:ext cx="1814170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4" name="Shape 12"/>
          <p:cNvSpPr/>
          <p:nvPr/>
        </p:nvSpPr>
        <p:spPr>
          <a:xfrm>
            <a:off x="5082235" y="2148840"/>
            <a:ext cx="1814170" cy="91440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15" name="Text 13"/>
          <p:cNvSpPr/>
          <p:nvPr/>
        </p:nvSpPr>
        <p:spPr>
          <a:xfrm>
            <a:off x="5173675" y="2359152"/>
            <a:ext cx="163129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NICHOIR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5219395" y="3072384"/>
            <a:ext cx="153985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qui explique le changement, ce sont les OPPORTUNITÉS OBJECTIVES, non les décisions des savants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7280453" y="2148840"/>
            <a:ext cx="1814170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18" name="Shape 16"/>
          <p:cNvSpPr/>
          <p:nvPr/>
        </p:nvSpPr>
        <p:spPr>
          <a:xfrm>
            <a:off x="7280453" y="2148840"/>
            <a:ext cx="1814170" cy="9144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9" name="Text 17"/>
          <p:cNvSpPr/>
          <p:nvPr/>
        </p:nvSpPr>
        <p:spPr>
          <a:xfrm>
            <a:off x="7371893" y="2359152"/>
            <a:ext cx="163129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?</a:t>
            </a:r>
            <a:endParaRPr lang="en-US" sz="3400" dirty="0"/>
          </a:p>
        </p:txBody>
      </p:sp>
      <p:sp>
        <p:nvSpPr>
          <p:cNvPr id="20" name="Text 18"/>
          <p:cNvSpPr/>
          <p:nvPr/>
        </p:nvSpPr>
        <p:spPr>
          <a:xfrm>
            <a:off x="7417613" y="3072384"/>
            <a:ext cx="153985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n'y a pas de catégorie unique « science ». Chaque domaine se juge à ses BUTS, ses MOYENS, ses SUCCÈS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9478670" y="2148840"/>
            <a:ext cx="1814170" cy="1874520"/>
          </a:xfrm>
          <a:prstGeom prst="rect">
            <a:avLst/>
          </a:prstGeom>
          <a:solidFill>
            <a:srgbClr val="44254A"/>
          </a:solidFill>
          <a:ln/>
        </p:spPr>
      </p:sp>
      <p:sp>
        <p:nvSpPr>
          <p:cNvPr id="22" name="Shape 20"/>
          <p:cNvSpPr/>
          <p:nvPr/>
        </p:nvSpPr>
        <p:spPr>
          <a:xfrm>
            <a:off x="9478670" y="2148840"/>
            <a:ext cx="1814170" cy="91440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3" name="Text 21"/>
          <p:cNvSpPr/>
          <p:nvPr/>
        </p:nvSpPr>
        <p:spPr>
          <a:xfrm>
            <a:off x="9570110" y="2359152"/>
            <a:ext cx="163129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MAIS</a:t>
            </a:r>
            <a:endParaRPr lang="en-US" sz="3400" dirty="0"/>
          </a:p>
        </p:txBody>
      </p:sp>
      <p:sp>
        <p:nvSpPr>
          <p:cNvPr id="24" name="Text 22"/>
          <p:cNvSpPr/>
          <p:nvPr/>
        </p:nvSpPr>
        <p:spPr>
          <a:xfrm>
            <a:off x="9615830" y="3072384"/>
            <a:ext cx="153985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Tout ne se vaut pas pour autant. « Tout est bon » signifie, pratiquement, TOUT SE MAINTIENT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85800" y="434340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i="1" dirty="0">
                <a:solidFill>
                  <a:srgbClr val="EFD3B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Nous partons d'un certain degré de confusion pour aboutir à un autre degré de confusion qui se situe à un niveau plus élevé. »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685800" y="50292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Cinq positions, cinq échecs : l'inductivisme meurt de Hume et de Polanyi ; le falsificationisme, de la faillibilité des faits et du holisme des tests ; Lakatos ne juge qu'avec du recul ; Kuhn est relativiste malgré lui. Chalmers change alors la question : au lieu de demander ce que les savants JUGENT, il demande quelles OPPORTUNITÉS une théorie contient.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685800" y="608076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Alan F. CHALMERS, Qu'est-ce que la science ? Récents développements en philosophie des sciences : Popper, Kuhn, Lakatos, Feyerabend, trad. Michel Biezunski, La Découverte, Paris, 1987 (éd. originale University of Queensland Press, 1976 ; 2e éd. 1982), 14 chapitres.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LA POSITION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 que tout le monde croit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85800" y="1572768"/>
            <a:ext cx="107899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Conception héritée de la Révolution scientifique du xviie siècle : consulter la Nature elle-même, non les écrits d'Aristote.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85800" y="2231136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85800" y="2231136"/>
            <a:ext cx="82296" cy="2430335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thèse</a:t>
            </a:r>
            <a:endParaRPr lang="en-US" sz="1650" dirty="0"/>
          </a:p>
        </p:txBody>
      </p:sp>
      <p:sp>
        <p:nvSpPr>
          <p:cNvPr id="11" name="Text 9"/>
          <p:cNvSpPr/>
          <p:nvPr/>
        </p:nvSpPr>
        <p:spPr>
          <a:xfrm>
            <a:off x="960120" y="3035808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Le savoir scientifique est un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savoir QUI A FAIT SES PREUVES. »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théories sont tirées des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faits de façon rigoureuse.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de place pour l'opinion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 l'imagination.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98264" y="2231136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8264" y="2231136"/>
            <a:ext cx="82296" cy="2430335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4" name="Text 12"/>
          <p:cNvSpPr/>
          <p:nvPr/>
        </p:nvSpPr>
        <p:spPr>
          <a:xfrm>
            <a:off x="4672584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Deux sortes d'énoncés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4672584" y="3035808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SINGULIER — un lieu, un moment :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ce papier vire au rouge »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l'énoncé d'observation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UNIVERSEL — tous lieux et temps :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l'acide fait virer au rouge »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la loi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10728" y="2231136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10728" y="2231136"/>
            <a:ext cx="82296" cy="2430335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8" name="Text 16"/>
          <p:cNvSpPr/>
          <p:nvPr/>
        </p:nvSpPr>
        <p:spPr>
          <a:xfrm>
            <a:off x="8385048" y="2414016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principe de l'induction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8385048" y="3035808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un GRAND NOMBRE de A ont été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observés dans des CIRCONSTANCES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TRÈS VARIÉES, et si tous possèdent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propriété B, alors TOUS les A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ont la propriété B.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aucun contre-exemple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85800" y="4935792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n'est pas une caricature inventée : Chalmers cite A.B. Wolfe décrivant « un esprit doué d'une puissance surhumaine » qui observerait TOUS les faits, sans sélection.</a:t>
            </a:r>
            <a:endParaRPr lang="en-US" sz="12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946A0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· LOGIQUE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Induction, déduction : ne pas confondre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600200"/>
          <a:ext cx="1078992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4206240"/>
                <a:gridCol w="4206240"/>
              </a:tblGrid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INDUCTION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DÉDUCTION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1A32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46A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Du PARTICULIER au général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Du GÉNÉRAL au particulier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Validité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5C8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Jamais logiquement valide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Valide : si les prémisses sont vraies, la conclusion l'est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Rôle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7A5B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Produire les lois à partir des faits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Tirer prédictions et explications des lois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 limite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472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Prémisses vraies + conclusion fausse = possible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4A425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⭐ « Tous les chats ont 5 pattes · Gromatou est mon chat · donc Gromatou a 5 pattes » : VALIDE et FAUX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152400" marR="152400" marT="50800" marB="50800" anchor="ctr">
                    <a:lnL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D8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2EE"/>
                    </a:solidFill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685800" y="5166360"/>
            <a:ext cx="10789920" cy="566928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516636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LOGIQUE NE DIT PAS SI LES PRÉMISSES SONT VRAIES. « La déduction ne permet que de dériver des énoncés à partir d'autres énoncés donnés. »</a:t>
            </a:r>
            <a:endParaRPr lang="en-US" sz="14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E1A3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Shape 1"/>
          <p:cNvSpPr/>
          <p:nvPr/>
        </p:nvSpPr>
        <p:spPr>
          <a:xfrm>
            <a:off x="685800" y="2240280"/>
            <a:ext cx="914400" cy="914400"/>
          </a:xfrm>
          <a:prstGeom prst="ellipse">
            <a:avLst/>
          </a:prstGeom>
          <a:solidFill>
            <a:srgbClr val="D0533B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2240280"/>
            <a:ext cx="914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19202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PROBLÈME DE L'INDUCTION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1920240" y="3246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700" dirty="0">
                <a:solidFill>
                  <a:srgbClr val="D8C7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principe fondateur ne peut pas être justifié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920240" y="388620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B9A4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Chapitre 2   ·   Hume   ·   La dinde de Russell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TROIS ÉCHECS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 ne peut justifier l'induction ni par la logique, ni par l'expérience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430335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 la LOGIQUE ?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NON. Prémisses vraies et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fausse : possible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sans contradiction.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LE CORBEAU ROSE — mille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corbeaux noirs n'interdisent pas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le prochain soit rose.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430335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D0533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 l'EXPÉRIENCE ?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— c'est circulaire.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L'induction a marché x1,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marché x2… donc elle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marche toujours »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 une induction.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⭐⭐ HUME, xviiie siècle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430335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430335"/>
          </a:xfrm>
          <a:prstGeom prst="rect">
            <a:avLst/>
          </a:prstGeom>
          <a:solidFill>
            <a:srgbClr val="2F5C8A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F5C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 la PROBABILITÉ ?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4427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NON. Le principe reformulé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reste UNIVERSEL.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Preuve FINIE ÷ cas INFINIS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toujours ZÉRO.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la probabilité d'une prédiction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dépend de lois universelles.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685800" y="4754880"/>
            <a:ext cx="1078992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475488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NE PEUT PAS UTILISER L'INDUCTION POUR JUSTIFIER L'INDUCTION. La revendication que tout le savoir vienne de l'expérience ruine le principe même de l'inductivisme.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L'HISTOIRE À RACONTER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dinde inductiviste de Bertrand Russell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572768"/>
            <a:ext cx="3364992" cy="247669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85800" y="1572768"/>
            <a:ext cx="82296" cy="2476691"/>
          </a:xfrm>
          <a:prstGeom prst="rect">
            <a:avLst/>
          </a:prstGeom>
          <a:solidFill>
            <a:srgbClr val="2C7A5B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2C7A5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Elle fait tout bien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960120" y="2377440"/>
            <a:ext cx="2816352" cy="14891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Nourrie à 9 h dès son arrivée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bonne inductiviste, elle NE S'EMPRESSE PAS de conclure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mercredis et les jeudis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jours chauds et froids</a:t>
            </a:r>
            <a:endParaRPr lang="en-US" sz="1250" dirty="0"/>
          </a:p>
          <a:p>
            <a:pPr marL="177800" indent="-177800">
              <a:spcAft>
                <a:spcPts val="400"/>
              </a:spcAft>
              <a:buSzPct val="100000"/>
              <a:buChar char="•"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jours de pluie et sans pluie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398264" y="1572768"/>
            <a:ext cx="3364992" cy="247669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398264" y="1572768"/>
            <a:ext cx="82296" cy="2476691"/>
          </a:xfrm>
          <a:prstGeom prst="rect">
            <a:avLst/>
          </a:prstGeom>
          <a:solidFill>
            <a:srgbClr val="946A0C"/>
          </a:solidFill>
          <a:ln/>
        </p:spPr>
      </p:sp>
      <p:sp>
        <p:nvSpPr>
          <p:cNvPr id="13" name="Text 11"/>
          <p:cNvSpPr/>
          <p:nvPr/>
        </p:nvSpPr>
        <p:spPr>
          <a:xfrm>
            <a:off x="4672584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946A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Elle conclut</a:t>
            </a:r>
            <a:endParaRPr lang="en-US" sz="1650" dirty="0"/>
          </a:p>
        </p:txBody>
      </p:sp>
      <p:sp>
        <p:nvSpPr>
          <p:cNvPr id="14" name="Text 12"/>
          <p:cNvSpPr/>
          <p:nvPr/>
        </p:nvSpPr>
        <p:spPr>
          <a:xfrm>
            <a:off x="4672584" y="2377440"/>
            <a:ext cx="2816352" cy="14891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conscience inductiviste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enfin satisfaite,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elle énonce sa loi :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JE SUIS TOUJOURS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NOURRIE À 9 HEURES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MATIN. »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8110728" y="1572768"/>
            <a:ext cx="3364992" cy="2476691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  <a:effectLst>
            <a:outerShdw sx="100000" sy="100000" kx="0" ky="0" algn="bl" rotWithShape="0" blurRad="127000" dist="38100" dir="54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10728" y="1572768"/>
            <a:ext cx="82296" cy="2476691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7" name="Text 15"/>
          <p:cNvSpPr/>
          <p:nvPr/>
        </p:nvSpPr>
        <p:spPr>
          <a:xfrm>
            <a:off x="8385048" y="1755648"/>
            <a:ext cx="281635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650" b="1" dirty="0">
                <a:solidFill>
                  <a:srgbClr val="C4472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veille de Noël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8385048" y="2377440"/>
            <a:ext cx="2816352" cy="14891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 lieu de la nourrir,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LUI TRANCHA LE COU.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⭐⭐ Une inférence inductive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avec des PRÉMISSES VRAIES peut</a:t>
            </a:r>
            <a:endParaRPr lang="en-US" sz="12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conduire à une CONCLUSION FAUSSE.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85800" y="4323779"/>
            <a:ext cx="10789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deux clauses du principe sont d'ailleurs floues. « Un grand nombre » : Hiroshima a suffi en UNE observation. « Circonstances variées » : lesquelles comptent ? — c'est la THÉORIE qui le dit.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5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D0533B"/>
          </a:solidFill>
          <a:ln/>
        </p:spPr>
      </p:sp>
      <p:sp>
        <p:nvSpPr>
          <p:cNvPr id="3" name="Text 1"/>
          <p:cNvSpPr/>
          <p:nvPr/>
        </p:nvSpPr>
        <p:spPr>
          <a:xfrm>
            <a:off x="685800" y="384048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C447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· LES ISSUES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676656"/>
            <a:ext cx="107899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100" b="1" dirty="0">
                <a:solidFill>
                  <a:srgbClr val="2B22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Trois attitudes possibles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10927080" y="63550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63550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5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Qu'est-ce que la science ?  ·  Alan F. Chalmers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85800" y="1600200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1600200"/>
            <a:ext cx="219456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600200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SCEPTICISME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3017520" y="1600200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science EST fondée sur l'induction, l'induction est injustifiable, donc la science n'est pas rationnelle — c'est la position de HUME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85800" y="2295144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85800" y="2295144"/>
            <a:ext cx="219456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295144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PRINCIPE RAISONNABLE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017520" y="2295144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le tient pour « évident » — ⚠️ faible : il fut évident que la Terre était plate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85800" y="2990088"/>
            <a:ext cx="107899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E3D8DC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85800" y="2990088"/>
            <a:ext cx="2194560" cy="566928"/>
          </a:xfrm>
          <a:prstGeom prst="rect">
            <a:avLst/>
          </a:prstGeom>
          <a:solidFill>
            <a:srgbClr val="C4472F"/>
          </a:solidFill>
          <a:ln/>
        </p:spPr>
      </p:sp>
      <p:sp>
        <p:nvSpPr>
          <p:cNvPr id="17" name="Text 15"/>
          <p:cNvSpPr/>
          <p:nvPr/>
        </p:nvSpPr>
        <p:spPr>
          <a:xfrm>
            <a:off x="685800" y="2990088"/>
            <a:ext cx="2194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NIER L'INDUCTION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017520" y="2990088"/>
            <a:ext cx="8321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4A425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Si la science ne contient pas d'induction, le problème disparaît — c'est la voie de POPPER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85800" y="5029200"/>
            <a:ext cx="10789920" cy="566928"/>
          </a:xfrm>
          <a:prstGeom prst="rect">
            <a:avLst/>
          </a:prstGeom>
          <a:solidFill>
            <a:srgbClr val="2E1A32"/>
          </a:solidFill>
          <a:ln/>
        </p:spPr>
      </p:sp>
      <p:sp>
        <p:nvSpPr>
          <p:cNvPr id="20" name="Text 18"/>
          <p:cNvSpPr/>
          <p:nvPr/>
        </p:nvSpPr>
        <p:spPr>
          <a:xfrm>
            <a:off x="868680" y="5029200"/>
            <a:ext cx="10424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troisième voie ouvre les chapitres 4, 5 et 6 : le FALSIFICATIONISME.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Qu'est-ce que la science ?</dc:title>
  <dc:subject>Méthodologie</dc:subject>
  <dc:creator>Sherley — Préparation examens</dc:creator>
  <cp:lastModifiedBy>Sherley — Préparation examens</cp:lastModifiedBy>
  <cp:revision>1</cp:revision>
  <dcterms:created xsi:type="dcterms:W3CDTF">2026-09-08T15:18:13Z</dcterms:created>
  <dcterms:modified xsi:type="dcterms:W3CDTF">2026-09-08T15:18:13Z</dcterms:modified>
</cp:coreProperties>
</file>