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152144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700784"/>
            <a:ext cx="502920" cy="1152144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2852928"/>
            <a:ext cx="502920" cy="1152144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4005072"/>
            <a:ext cx="502920" cy="1152144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8" name="Shape 6"/>
          <p:cNvSpPr/>
          <p:nvPr/>
        </p:nvSpPr>
        <p:spPr>
          <a:xfrm>
            <a:off x="11201400" y="5157216"/>
            <a:ext cx="502920" cy="1152144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· EXPOSÉ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7360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Malnutrition protéino-énergétique</a:t>
            </a:r>
            <a:endParaRPr lang="en-US" sz="3500" dirty="0"/>
          </a:p>
        </p:txBody>
      </p:sp>
      <p:sp>
        <p:nvSpPr>
          <p:cNvPr id="11" name="Text 9"/>
          <p:cNvSpPr/>
          <p:nvPr/>
        </p:nvSpPr>
        <p:spPr>
          <a:xfrm>
            <a:off x="68580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Malnutrition aiguë sévère · Kwashiorkor / Marasme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85800" y="4434840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4736592"/>
            <a:ext cx="7360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Reconnaître les formes cliniques  ·  Classer la malnutrition  ·  Déterminer la prise en charge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MESURER ET CLASSER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se fie pas au coup d'œil — on mesure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IPT &lt; −3 ET   ·   PB &lt; 115 mm   ·   OMS / MGRS 2006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ÉVALUATION NUTRITIONNELLE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Quatre gestes, deux seuils, une référence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L'ensemble des signes cliniques ne sont pas toujours présents : c'est pourquoi on prend les mesures anthropométriques.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299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29968"/>
            <a:ext cx="82296" cy="2430335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4 mesures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28346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POIDS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TAILLE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PÉRIMÈTRE BRACHIAL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ŒDÈMES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0299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029968"/>
            <a:ext cx="82296" cy="2430335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2 seuils de la MAS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28346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Indice poids-taille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IPT &lt; −3 ÉCARTS-TYPES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Périmètre brachial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 &lt; 115 mm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0299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029968"/>
            <a:ext cx="82296" cy="2430335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référence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28346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compare l'enfant à une population d'enfants « non malades » et « bien nourris » (à croissance non restreinte),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MÊME SEXE et de MÊME ÂGE.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Courbes OMS / MGRS — 2006.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85800" y="4734624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L'usage du PB SEUL comme unique indicateur est de plus en plus fréquent : il est plus facile à mesurer que l'indice poids-taille.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CONSÉQUENCES ET COMPLICATIONS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cercle vicieux, et ce que l'on perd en perdant du poids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↔ infection   ·   Vitamine A   ·   Mort à 50 % du poids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LE CERCLE VICIEUX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Malnutrition et infection s'entretiennent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576957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576957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cycle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589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IMMUNITÉ ABAISSÉE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DE POIDS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576957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576957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que fait l'infection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589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AUGMENTE les besoins énergétiques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DIMINUE l'appétit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RÉDUIT l'absorption des nutriments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CONSOMME des calories pour être combattue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576957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576957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conséquence pratique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589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peut pas renutrir un enfant sans traiter ses infections,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on ne peut pas guérir ses infections sans le renutrir.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DEUX SE FONT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MÊME TEMPS.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85800" y="4424045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 et le cycle recommence : chaque infection aggrave la malnutrition, qui appelle l'infection suivante.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CONSÉQUENCES DE LA DÉNUTRITION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que l'on perd, selon le % du poids usuel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00200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600200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100 %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148840" y="160020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ANÉMIE — elle est déjà là alors que le poids est encore normal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263640" y="1600200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1600200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3" name="Text 11"/>
          <p:cNvSpPr/>
          <p:nvPr/>
        </p:nvSpPr>
        <p:spPr>
          <a:xfrm>
            <a:off x="6263640" y="1600200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95 %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726680" y="160020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Hypoalbuminémie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5800" y="2295144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295144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295144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90 %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2148840" y="2295144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Diminution de l'immunité cellulaire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263640" y="2295144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263640" y="2295144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1" name="Text 19"/>
          <p:cNvSpPr/>
          <p:nvPr/>
        </p:nvSpPr>
        <p:spPr>
          <a:xfrm>
            <a:off x="6263640" y="2295144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85 %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7726680" y="2295144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Bronchopneumopathie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2990088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" y="2990088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2990088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80 %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2148840" y="2990088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Faiblesse pour marcher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263640" y="2990088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263640" y="2990088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9" name="Text 27"/>
          <p:cNvSpPr/>
          <p:nvPr/>
        </p:nvSpPr>
        <p:spPr>
          <a:xfrm>
            <a:off x="6263640" y="2990088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75 %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7726680" y="2990088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 urinaire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685800" y="3685032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85800" y="3685032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3" name="Text 31"/>
          <p:cNvSpPr/>
          <p:nvPr/>
        </p:nvSpPr>
        <p:spPr>
          <a:xfrm>
            <a:off x="685800" y="3685032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65 %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2148840" y="3685032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Faiblesse pour s'asseoir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6263640" y="3685032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263640" y="3685032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7" name="Text 35"/>
          <p:cNvSpPr/>
          <p:nvPr/>
        </p:nvSpPr>
        <p:spPr>
          <a:xfrm>
            <a:off x="6263640" y="3685032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55 %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7726680" y="3685032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Escarres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685800" y="4379976"/>
            <a:ext cx="52120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85800" y="4379976"/>
            <a:ext cx="132588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41" name="Text 39"/>
          <p:cNvSpPr/>
          <p:nvPr/>
        </p:nvSpPr>
        <p:spPr>
          <a:xfrm>
            <a:off x="685800" y="4379976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50 %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2148840" y="4379976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685800" y="553212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D'après Rakotoarimanana, « Nutrition et infection », Rev Med Suisse 2009;5:1975-78.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COMPLICATIONS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complications de la malnutrition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320636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206369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Générales et carentielles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42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Fièvre, vomissements, anorexie, irritabilité, DIARRHÉES + DÉSHYDRATATION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Carence en FER : anémie, retards de croissance et de développement intellectuel, immunité affaiblie → moins bonne résistance aux infections bactériennes et virales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INFECTIONS RESPIRATOIRES BASSES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Fatigue, perte de masse musculaire, amaigrissement, poids insuffisant par rapport à la taille : l'ÉMACIATION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Décès possible en cas de carences prolongées avant 5 ans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320636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3206369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Carence en vitamine A et cognition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42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XÉROPHTALMIE — sécheresse oculaire excessive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TACHES DE BITOT — aspect mousseux et blanc sur la conjonctive : cellules épithéliales mortes et sécrétions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CÉCITÉ NOCTURNE (héméralopie)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KÉRATOMALACIE — ulcération de la cornée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CÉCITÉ définitive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Déficits cognitifs, handicaps intellectuels, diminution du QI, troubles de l'apprentissage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85800" y="5108321"/>
            <a:ext cx="10789920" cy="56692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5108321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L'ordre d'aggravation oculaire : sécheresse → taches de Bitot → cécité nocturne → kératomalacie → cécité définitive.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TRIER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Trois paramètres pour une seule question : hôpital ou maison ?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Anthropométrie   ·   Complications   ·   Test de l'appétit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LE TRIAGE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triage des bénéficiaires : 3 paramètres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complications et/ou test de l'appétit ÉCHOUÉ → HOSPITALISATION (phase 1). SANS complication et test RÉUSSI → AMBULATOIRE (UNTA), directement en phase 2.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86868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Shape 8"/>
          <p:cNvSpPr/>
          <p:nvPr/>
        </p:nvSpPr>
        <p:spPr>
          <a:xfrm>
            <a:off x="941832" y="2510028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1" name="Text 9"/>
          <p:cNvSpPr/>
          <p:nvPr/>
        </p:nvSpPr>
        <p:spPr>
          <a:xfrm>
            <a:off x="941832" y="25100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2340864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Mesures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anthropométriques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977640" y="2340864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Poids, taille, périmètre brachial, identification des œdèmes. IPT &lt; −3 ET · PB &lt; 115 mm.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635240" y="2340864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 la MAS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5800" y="3282696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3282696"/>
            <a:ext cx="82296" cy="86868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Shape 15"/>
          <p:cNvSpPr/>
          <p:nvPr/>
        </p:nvSpPr>
        <p:spPr>
          <a:xfrm>
            <a:off x="941832" y="3506724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941832" y="350672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08760" y="3337560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médical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977640" y="3337560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Présence ou non de COMPLICATIONS médicales.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635240" y="3337560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Décide de l'hospitalisation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85800" y="4279392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5800" y="4279392"/>
            <a:ext cx="82296" cy="86868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4" name="Shape 22"/>
          <p:cNvSpPr/>
          <p:nvPr/>
        </p:nvSpPr>
        <p:spPr>
          <a:xfrm>
            <a:off x="941832" y="4503420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25" name="Text 23"/>
          <p:cNvSpPr/>
          <p:nvPr/>
        </p:nvSpPr>
        <p:spPr>
          <a:xfrm>
            <a:off x="941832" y="45034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508760" y="4334256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de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l'appétit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977640" y="4334256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patient accepte-t-il l'ATPE, et en quelle quantité ?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635240" y="4334256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Décide de l'ambulatoire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TEST DE L'APPÉTIT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Comment faire le test de l'appétit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308952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08952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déroulement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312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test doit être fait dans un ENDROIT CALME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Expliquer à l'accompagnant / au patient le but du test et son déroulement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Laver au savon les mains et la bouche du patient AVANT ET APRÈS la prise de l'ATPE, ainsi que les mains de l'accompagnant ; si besoin, laver aussi le sachet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un enfant : l'accompagnant s'assied confortablement, le met SUR SES GENOUX et lui OFFRE l'ATPE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Offrir assez d'eau dans une tasse pendant la prise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308952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3089529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règles et l'interprétation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312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ENCOURAGER le patient — NE PAS LE FORCER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Le test ne doit PAS DURER PLUS D'UNE HEURE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 le patient a fini : estimer ou mesurer la quantité consommée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patient doit prendre AU MOINS le volume prévu par le tableau selon son poids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S'il y parvient : bon appétit ou appétit moyen, complications absentes ou peu sévères → PRISE EN CHARGE AMBULATOIRE (UNTA)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85800" y="4991481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L'anorexie du kwashiorkor est un signe de gravité métabolique : un enfant qui refuse l'ATPE ne peut pas être traité à la maison.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TRAITER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F-75, puis F-100, puis ATPE — jamais dans l'autre sens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  ·   Transition   ·   Phase 2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ET 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verbes, et rien d'autre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 majeure de morbidité et de mortalité, dans les communautés comme à l'hôpital. Fléau commun des pays en développement.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3364992" cy="206521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206521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2816352" cy="1077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signes de malnutrition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les formes cliniques.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MARASME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KWASHIORKOR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MARASMIC-KWASHIORKOR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231136"/>
            <a:ext cx="3364992" cy="206521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231136"/>
            <a:ext cx="82296" cy="206521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Classer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3035808"/>
            <a:ext cx="2816352" cy="1077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Aiguë ou chronique.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Modérée ou sévère.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seuils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IPT &lt; −3 ET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 &lt; 115 mm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231136"/>
            <a:ext cx="3364992" cy="206521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231136"/>
            <a:ext cx="82296" cy="206521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Orienter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3035808"/>
            <a:ext cx="2816352" cy="1077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Déterminer le type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prise en charge.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HÔPITAL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AMBULATOIRE ?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aussi un PHÉNOMÈNE SOCIO-ÉCONOMIQUE : justice sociale · tabous · illettrisme. Le traitement est médical, la cause est sociale.</a:t>
            </a:r>
            <a:endParaRPr lang="en-US" sz="1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TRAITEMENT NUTRITIONNEL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trois phases du traitement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prise en charge repose sur des aliments spécialisés enrichis en vitamines et minéraux : laits thérapeutiques F-75 et F-100, et aliments thérapeutiques prêts à l'emploi (ATPE).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86868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Shape 8"/>
          <p:cNvSpPr/>
          <p:nvPr/>
        </p:nvSpPr>
        <p:spPr>
          <a:xfrm>
            <a:off x="941832" y="2510028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1" name="Text 9"/>
          <p:cNvSpPr/>
          <p:nvPr/>
        </p:nvSpPr>
        <p:spPr>
          <a:xfrm>
            <a:off x="941832" y="25100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2340864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 1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l'hôpital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977640" y="2340864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F-75. Restaurer les fonctions métaboliques, traiter ou stabiliser les complications médicales.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635240" y="2340864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à 7 jours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enfants AVEC complications commencent ici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5800" y="3282696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3282696"/>
            <a:ext cx="82296" cy="86868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Shape 15"/>
          <p:cNvSpPr/>
          <p:nvPr/>
        </p:nvSpPr>
        <p:spPr>
          <a:xfrm>
            <a:off x="941832" y="3506724"/>
            <a:ext cx="420624" cy="420624"/>
          </a:xfrm>
          <a:prstGeom prst="ellipse">
            <a:avLst/>
          </a:prstGeom>
          <a:solidFill>
            <a:srgbClr val="2F5C8A"/>
          </a:solidFill>
          <a:ln/>
        </p:spPr>
      </p:sp>
      <p:sp>
        <p:nvSpPr>
          <p:cNvPr id="18" name="Text 16"/>
          <p:cNvSpPr/>
          <p:nvPr/>
        </p:nvSpPr>
        <p:spPr>
          <a:xfrm>
            <a:off x="941832" y="350672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08760" y="3337560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TRANSITION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l'hôpital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977640" y="3337560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F-100 et/ou ATPE. S'assurer que l'enfant tolère l'augmentation des apports et que son état s'améliore de façon continue.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635240" y="3337560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à 3 jours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85800" y="4279392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5800" y="4279392"/>
            <a:ext cx="82296" cy="86868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24" name="Shape 22"/>
          <p:cNvSpPr/>
          <p:nvPr/>
        </p:nvSpPr>
        <p:spPr>
          <a:xfrm>
            <a:off x="941832" y="4503420"/>
            <a:ext cx="420624" cy="420624"/>
          </a:xfrm>
          <a:prstGeom prst="ellipse">
            <a:avLst/>
          </a:prstGeom>
          <a:solidFill>
            <a:srgbClr val="2F5C8A"/>
          </a:solidFill>
          <a:ln/>
        </p:spPr>
      </p:sp>
      <p:sp>
        <p:nvSpPr>
          <p:cNvPr id="25" name="Text 23"/>
          <p:cNvSpPr/>
          <p:nvPr/>
        </p:nvSpPr>
        <p:spPr>
          <a:xfrm>
            <a:off x="941832" y="45034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508760" y="4334256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 2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ambulatoire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977640" y="4334256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ATPE. Favoriser une prise de poids rapide et le rattrapage de la courbe de croissance.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635240" y="4334256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à 3 jours si hospitalisé,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puis plusieurs semaines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ambulatoire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LES CONSIGNES QUI ACCOMPAGNENT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qu'on n'oublie jamais de dire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31209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31209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L'orientation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324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enfants AVEC complications médicales commencent en général par la PHASE 1.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enfants SANS complications entrent DIRECTEMENT en PHASE 2, en ambulatoire.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31209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312099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L'ATPE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324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plus couramment utilisé : le PLUMPY'NUT®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AUCUN AUTRE NUTRIMENT ne doit être donné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La quantité journalière doit être répartie en 5 PRISES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31209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312099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Toujours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324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ENCOURAGER L'ALLAITEMENT chez les enfants allaités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FOURNIR DE L'EAU POTABLE en plus des repas — surtout si la température ambiante est élevée, en cas de fièvre, ou sous ATPE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F-75 AVANT F-100 : le F-75 est pauvre en énergie, il stabilise sans surcharger un cœur, un foie et des reins qui ne suivent plus. Inverser l'ordre, c'est provoquer un syndrome de renutrition.</a:t>
            </a:r>
            <a:endParaRPr lang="en-US" sz="14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E1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PRISE EN CHARGE MÉDICALE DE ROUTINE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 TOUS les enfants atteints de MAS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5669280"/>
                <a:gridCol w="2743200"/>
              </a:tblGrid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Domaine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 qu'on fait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Antibiotique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Amoxicilline PO 50 mg/kg (max. 1 g) 2 fois par jour pendant 5 à 7 jours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Dès J1, sauf signes spécifiques d'infection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Paludisme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6A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de diagnostic rapide en zone endémique ; traiter selon le résultat ou si le test n'est pas disponible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 J1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Parasites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Albendazole PO dose unique : 200 mg de 12 à 23 mois · 400 mg à partir de 24 mois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Transition ou admission en ambulatoire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Tuberculose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Screening ; si positif, évaluation diagnostique complète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 J1 puis régulièrement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607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Consultation et test (sauf refus explicite de la mère). &lt; 18 mois : tester la mère, si positive → PCR pour l'enfant. ≥ 18 mois : tester l'enfant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 l'admission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Vaccination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533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Rougeole, de 6 mois à 5 ans, sauf preuve de 2 doses (une à ou après 9 mois, la 2e ≥ 4 semaines après)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Transition ou admission en ambulatoire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HOSPITALISÉS OU AMBULATOIRES : tous reçoivent ce traitement de routine, même sans signe d'infection.</a:t>
            </a:r>
            <a:endParaRPr lang="en-US" sz="14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COMPLICATIONS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Chez le malnutri sévère, l'infection est muette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fièvre peut manquer   ·   Anémie sévère   ·   Diarrhée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· INFECTIONS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Suspecter, puis traiter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infections respiratoires, cutanées et urinaires sont fréquentes. Toutefois, les signes classiques d'infection, telle la fièvre, PEUVENT ÊTRE ABSENTS.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5212080" cy="330860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3308604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978408" y="2450592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Quand suspecter une septicémie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78408" y="2889504"/>
            <a:ext cx="4663440" cy="25313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Enfant LÉTHARGIQUE ou APATHIQUE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HYPOTHERMIE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HYPOGLYCÉMIE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CONVULSIONS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DIFFICULTÉS RESPIRATOIRES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ÉTAT DE CHOC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263640" y="2286000"/>
            <a:ext cx="5212080" cy="330860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63640" y="2286000"/>
            <a:ext cx="82296" cy="3308604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6556248" y="2450592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 donner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56248" y="2889504"/>
            <a:ext cx="4663440" cy="25313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Ampicilline IV 50 mg/kg toutes les 8 heures + gentamicine IV 7,5 mg/kg une fois par jour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Insuffisance circulatoire ou choc : ceftriaxone IV 80 mg/kg en une dose · transfuser en urgence si Hb &lt; 6 g/dl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Fièvre : DÉSHABILLER l'enfant ; si insuffisant, paracétamol PO à FAIBLE dose 10 mg/kg, max. 3 fois / 24 h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Hypothermie : PEAU CONTRE PEAU contre la mère + couverture chaude, traiter l'infection, VÉRIFIER LA GLYCÉMIE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Kwashiorkor avec lésions cutanées infectées : amoxicilline/acide clavulanique PO 50 mg/kg 2 fois par jour pendant 7 jours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· ANÉMIE SÉVÈRE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Transfuser : quand, combien, comment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Transfusion nécessaire dans les 24 premières heures si Hb &lt; 4 g/dl, ou Hb &lt; 6 g/dl avec signes de décompensation (par exemple une détresse respiratoire). De préférence en concentré de globules rouges (PRBC).</a:t>
            </a:r>
            <a:endParaRPr lang="en-US" sz="14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258568"/>
          <a:ext cx="10789920" cy="914400"/>
        </p:xfrm>
        <a:graphic>
          <a:graphicData uri="http://schemas.openxmlformats.org/drawingml/2006/table">
            <a:tbl>
              <a:tblPr/>
              <a:tblGrid>
                <a:gridCol w="4023360"/>
                <a:gridCol w="2377440"/>
                <a:gridCol w="2377440"/>
                <a:gridCol w="201168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Température à la commande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Sang total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PRBC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Durée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Pas de fièvre (&lt; 37,5 °C)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ml/kg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ml/kg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 4 heures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Fièvre présente (≥ 37,5 °C)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ml/kg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ml/kg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 4 heures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Surveiller étroitement les RÉACTIONS TRANSFUSIONNELLES et les SIGNES DE SURCHARGE HYDRIQUE. Une fois la transfusion terminée : mesurer l'Hb à 8, 24 et 48 heures.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685800" y="589788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Moins de sang quand il y a de la fièvre : la fièvre augmente déjà le débit cardiaque, et le cœur du malnutri supporte mal la charge volumique.</a:t>
            </a:r>
            <a:endParaRPr lang="en-US" sz="12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· DIARRHÉE ET DÉSHYDRATATION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piège de l'évaluation clinique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1246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124644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diarrhée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137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Fréquente chez l'enfant en MAS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aliments thérapeutiques facilitent le rétablissement des fonctions physiologiques du tube digestif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L'amoxicilline de routine réduit la prolifération bactérienne intestinale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Elle disparaît en général SANS AUTRE TRAITEMENT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1246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124644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zinc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137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supplémentation en zinc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N'EST PAS NÉCESSAIRE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l'enfant consomme les quantités d'aliments thérapeutiques recommandées.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1246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124644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c'est trompeur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137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diagnostic repose sur l'histoire de la maladie et les signes cliniques.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Mais l'évaluation est DIFFICILE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PLI CUTANÉ est long à s'effacer et les YEUX sont souvent enfoncés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MÊME SANS DÉSHYDRATATION.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971733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971733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Conséquence : on SURESTIME systématiquement la déshydratation si l'on se fie aux signes habituels — et l'on risque alors de surcharger un enfant qui ne le supporte pas.</a:t>
            </a:r>
            <a:endParaRPr lang="en-US" sz="14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· RÉHYDRATATION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plans A, B et C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86868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Shape 7"/>
          <p:cNvSpPr/>
          <p:nvPr/>
        </p:nvSpPr>
        <p:spPr>
          <a:xfrm>
            <a:off x="941832" y="1851660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41832" y="18516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508760" y="1682496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A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 de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déshydratation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977640" y="1682496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Ambulatoire : SRO PO 5 ml/kg après chaque selle liquide. Hôpital : ReSoMal 5 ml/kg par selle.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635240" y="1682496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 ReSoMal 5 ml/kg / 30 min pendant 2 h,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puis 5-10 ml/kg/h sur 12 h.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: PRÉVENIR la déshydratation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85800" y="2624328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" y="2624328"/>
            <a:ext cx="82296" cy="86868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6" name="Shape 14"/>
          <p:cNvSpPr/>
          <p:nvPr/>
        </p:nvSpPr>
        <p:spPr>
          <a:xfrm>
            <a:off x="941832" y="2848356"/>
            <a:ext cx="420624" cy="420624"/>
          </a:xfrm>
          <a:prstGeom prst="ellipse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941832" y="284835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508760" y="2679192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B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déshydratation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modérée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977640" y="2679192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POIDS-CIBLE d'abord (poids avant la diarrhée ; sinon poids actuel × 1,06). ReSoMal 20 ml/kg/h pendant 2 h, + 5 ml/kg par selle si toléré.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635240" y="2679192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Évaluer à 2 h : clinique ET poids.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Amélioration → 10 ml/kg/h, puis plan A.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d'amélioration à 2-4 h → plan C.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85800" y="3621024"/>
            <a:ext cx="107899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85800" y="3621024"/>
            <a:ext cx="82296" cy="86868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23" name="Shape 21"/>
          <p:cNvSpPr/>
          <p:nvPr/>
        </p:nvSpPr>
        <p:spPr>
          <a:xfrm>
            <a:off x="941832" y="3845052"/>
            <a:ext cx="420624" cy="420624"/>
          </a:xfrm>
          <a:prstGeom prst="ellipse">
            <a:avLst/>
          </a:prstGeom>
          <a:solidFill>
            <a:srgbClr val="946A0C"/>
          </a:solidFill>
          <a:ln/>
        </p:spPr>
      </p:sp>
      <p:sp>
        <p:nvSpPr>
          <p:cNvPr id="24" name="Text 22"/>
          <p:cNvSpPr/>
          <p:nvPr/>
        </p:nvSpPr>
        <p:spPr>
          <a:xfrm>
            <a:off x="941832" y="38450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508760" y="3675888"/>
            <a:ext cx="23774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C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réhydratation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intraveineuse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977640" y="3675888"/>
            <a:ext cx="329184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DW5 %-RL 10 ml/kg/h pendant 2 h. ARRÊTER le ReSoMal. Réévaluer à 1 h, puis à 2 h.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635240" y="3675888"/>
            <a:ext cx="3611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Amélioration → plan B.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Sinon : Hb de base + sang total 10 ml/kg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3 à 4 h sur voie séparée, + DW5 %-RL 2 h.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SURVEILLER LA SURCHARGE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⊗ LES QUATRE INTERDICTIONS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métabolisme est au ralenti — tout ce qui accélère tue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Diurétiques   ·   Fer précoce   ·   Excès de protéines   ·   Perfusions</a:t>
            </a:r>
            <a:endParaRPr lang="en-US" sz="13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· IMPORTANT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quatre gestes formellement interdits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2436876" cy="32250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22503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⊗ Pas de diurétiques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1888236" cy="2237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L'œdème est en partie dû aux carences en POTASSIUM et en MAGNÉSIUM, qui se corrigent en DEUX SEMAINES avec une alimentation appropriée additionnée d'une solution de minéraux.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Un diurétique aggraverait le déséquilibre électrolytique et risquerait de PROVOQUER SA MORT.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470148" y="1572768"/>
            <a:ext cx="2436876" cy="32250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70148" y="1572768"/>
            <a:ext cx="82296" cy="322503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3744468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⊗ Pas de fer</a:t>
            </a:r>
            <a:endParaRPr lang="en-US" sz="14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précoce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744468" y="2377440"/>
            <a:ext cx="1888236" cy="2237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N'ajouter du fer qu'APRÈS QUE L'ENFANT AIT ÉTÉ NOURRI DE F-100 PENDANT DEUX JOURS — le plus souvent en phase 2.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Donner du fer en début de traitement risque d'avoir des EFFETS TOXIQUES et de RÉDUIRE LA CAPACITÉ DU CORPS À RÉSISTER AUX INFECTIONS.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54496" y="1572768"/>
            <a:ext cx="2436876" cy="32250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54496" y="1572768"/>
            <a:ext cx="82296" cy="322503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Text 15"/>
          <p:cNvSpPr/>
          <p:nvPr/>
        </p:nvSpPr>
        <p:spPr>
          <a:xfrm>
            <a:off x="6528816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⊗ Pas d'excès</a:t>
            </a:r>
            <a:endParaRPr lang="en-US" sz="14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protéines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528816" y="2377440"/>
            <a:ext cx="1888236" cy="2237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de 1,5 g DE PROTÉINES PAR KG ET PAR JOUR = danger.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L'enfant sévèrement malnutri est INCAPABLE D'ASSUMER L'EFFORT MÉTABOLIQUE supplémentaire.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Un excès risque de SURCHARGER LE FOIE, LE CŒUR ET LES REINS et de provoquer la mort.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038844" y="1572768"/>
            <a:ext cx="2436876" cy="32250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038844" y="1572768"/>
            <a:ext cx="82296" cy="322503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21" name="Text 19"/>
          <p:cNvSpPr/>
          <p:nvPr/>
        </p:nvSpPr>
        <p:spPr>
          <a:xfrm>
            <a:off x="9313164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⊗ Pas de perfusion</a:t>
            </a:r>
            <a:endParaRPr lang="en-US" sz="14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systématique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9313164" y="2377440"/>
            <a:ext cx="1888236" cy="2237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Chez l'enfant sévèrement malnutri, les liquides de perfusion peuvent aisément amener une SURCHARGE DE LIQUIDES et provoquer une INSUFFISANCE CARDIAQUE.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Ne donner de liquides de perfusion QU'AUX ENFANTS PRÉSENTANT DES SIGNES DE CHOC SEPTIQUE.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85800" y="5072126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5072126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PRINCIPE UNIQUE : le métabolisme est au ralenti. Tout ce qui accélère, charge ou oxyde — diurétique, fer, protéines, perfusion — tue. ON RENUTRIT LENTEMENT.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DÉFINIR ET CLASSER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que recouvre le mot « malnutrition »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Déficience OU excès   ·   Chronique vs aiguë   ·   MAS</a:t>
            </a:r>
            <a:endParaRPr lang="en-US" sz="13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chiffres à ne pas confondre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graphicFrame>
        <p:nvGraphicFramePr>
          <p:cNvPr id="3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3291840"/>
                <a:gridCol w="7498080"/>
              </a:tblGrid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Chiffre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 qu'il désigne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PB &lt; 115 mm · IPT &lt; −3 ET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 deux critères anthropométriques de la MAS — courbes OMS/MGRS 2006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heure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Durée maximale du test de l'appétit — on encourage, on ne force jamais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1-7 j · 1-3 j · semaines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Phase 1 (F-75) · transition (F-100 et/ou ATPE) · phase 2 (ATPE)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prises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6A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Répartition de la quantité journalière d'ATPE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 mg/kg × 2/j, 5 à 7 j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533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Amoxicilline PO de routine, dès J1, pour tous (max. 1 g par prise)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 / 400 mg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607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Albendazole dose unique : 12-23 mois / ≥ 24 mois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 mg/kg / 8 h + 7,5 mg/kg/j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Ampicilline IV + gentamicine IV dans la septicémie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 mg/kg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Ceftriaxone IV en cas de choc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Hb &lt; 4 · Hb &lt; 6 + décomp.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Seuils de transfusion — 30/15 ml/kg sans fièvre, 20/10 ml/kg avec fièvre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5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ml/kg/h · 10 ml/kg/h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ReSoMal du plan B · DW5 %-RL du plan 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 · Classer · Orienter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2363724" cy="914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ÉNERGIE / PROTÉINES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Marasme affamé · kwashiorkor œdémateux, toujours MAS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33572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0" name="Shape 8"/>
          <p:cNvSpPr/>
          <p:nvPr/>
        </p:nvSpPr>
        <p:spPr>
          <a:xfrm>
            <a:off x="3433572" y="2148840"/>
            <a:ext cx="2363724" cy="914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1" name="Text 9"/>
          <p:cNvSpPr/>
          <p:nvPr/>
        </p:nvSpPr>
        <p:spPr>
          <a:xfrm>
            <a:off x="3525012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115 mm · −3 ET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570732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deux seuils, sur les courbes OMS/MGRS 2006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81344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4" name="Shape 12"/>
          <p:cNvSpPr/>
          <p:nvPr/>
        </p:nvSpPr>
        <p:spPr>
          <a:xfrm>
            <a:off x="6181344" y="2148840"/>
            <a:ext cx="2363724" cy="914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5" name="Text 13"/>
          <p:cNvSpPr/>
          <p:nvPr/>
        </p:nvSpPr>
        <p:spPr>
          <a:xfrm>
            <a:off x="6272784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 → 100 → ATPE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318504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· transition · phase 2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929116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8" name="Shape 16"/>
          <p:cNvSpPr/>
          <p:nvPr/>
        </p:nvSpPr>
        <p:spPr>
          <a:xfrm>
            <a:off x="8929116" y="2148840"/>
            <a:ext cx="2363724" cy="91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9" name="Text 17"/>
          <p:cNvSpPr/>
          <p:nvPr/>
        </p:nvSpPr>
        <p:spPr>
          <a:xfrm>
            <a:off x="9020556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⊗ × 4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9066276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 diurétique, ni fer, ni excès de protéines, ni perfusion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85800" y="4343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Le traitement est médical, la cause est sociale — et l'on renutrit lentement. »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5800" y="5029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Marasme : déficit d'énergie, faciès de petit vieux, affamé et irritable. Kwashiorkor : déficit de protéines, œdème bilatéral prenant le godet, apathique et anorexique — toujours classé MAS. On classe par IPT &lt; −3 ET et PB &lt; 115 mm (OMS/MGRS 2006). Triage : anthropométrie, complications, test de l'appétit. Traitement : F-75, puis F-100 et/ou ATPE, puis ATPE en ambulatoire — et pour tous, amoxicilline, dépistages et vaccin rougeole.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support de cours « Malnutrition aiguë sévère — Kwashiorkor / Marasme » · Protocole MSPP Haïti 2010 · FANTA / DRC-NACS 2016 · MSF, Guide clinique et thérapeutique · Rev Med Suisse 2009;5:1975-78.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DÉFINITION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définition à citer mot pour mot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53212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532126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malnutrition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544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état pathologique causé par la DÉFICIENCE OU L'EXCÈS d'un ou de plusieurs nutriments.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Le mot « excès » fait partie de la définition. Malnutrition n'est PAS synonyme de dénutrition.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53212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532126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D'où vient un apport inadapté ?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544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Nourriture en QUANTITÉ inadéquate par rapport aux besoins spécifiques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Nourriture de mauvaise QUALITÉ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Autres facteurs, notamment PSYCHOLOGIQUES et PATHOLOGIQUES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53212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532126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malnutrition aiguë sévère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544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MAS résulte d'une insuffisance d'apport en ÉNERGIE (kilocalories), GRAISSE, PROTÉINES et/ou autres nutriments (vitamines, minéraux)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couvrir les besoins de l'individu.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LES TYPES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types de malnutrition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00200"/>
            <a:ext cx="219456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60020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MICRONUTRIMENTS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017520" y="160020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Vitamine A · vitamine B1 · vitamine C · vitamine D · fer et/ou acide folique · iode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85800" y="2295144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2295144"/>
            <a:ext cx="219456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295144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RETARD DE CROISSANCE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017520" y="2295144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CHRONIQUE, insuffisance pondérale — cela se lit sur la TAILLE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5800" y="2990088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990088"/>
            <a:ext cx="219456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99008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AIGUË GLOBALE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017520" y="2990088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Particulièrement les enfants de MOINS DE 5 ANS — cela se lit sur le POIDS et le BRAS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0292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malnutrition aiguë globale peut apparaître sur fond de malnutrition chronique ou d'insuffisance pondérale. Elle survient lorsqu'un déficit d'apport en aliment et en micronutriment survient BRUTALEMENT.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85800" y="576072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Chronique = l'enfant est petit. Aiguë = l'enfant est maigre. Le mot clé de l'aiguë est « brutalement ».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manque-t-il — de l'énergie, ou des protéines ?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Marasme   ·   Kwashiorkor   ·   Marasmic-kwashiorkor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FORMES CLINIQUES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formes, une seule question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formes cliniques de la malnutrition aiguë se répartissent selon le nutriment qui manque.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57400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057400"/>
            <a:ext cx="219456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05740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MARASME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017520" y="205740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Diète déficiente en ÉNERGIE — classé aigu, modéré ou sévère selon les mesures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85800" y="2752344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2752344"/>
            <a:ext cx="219456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752344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KWASHIORKOR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017520" y="2752344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Diète déficiente en PROTÉINES — ⭐ TOUJOURS classé comme MAS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85800" y="3447288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3447288"/>
            <a:ext cx="219456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44728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MARASMIC-KWASH.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017520" y="3447288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deux déficits à la fois — MAS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50292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KWASHIORKOR EST TOUJOURS UNE MAS. Un enfant œdémateux est sévère par définition : on ne mesure pas pour décider, on mesure pour suivre.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MARASME ET KWASHIORKOR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L'enfant vidé et l'enfant gonflé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314655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146552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MARASME — manque d'énergie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369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Faciès de PETIT VIEUX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de graisse sous-cutanée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 musculaire importante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Largement sous-pondéré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AFFAMÉ — il réclame, il mange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IRRITABLE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Peau présentant de nombreux plis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Chapelet costal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314655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3146552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KWASHIORKOR — manque de protéines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369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 ŒDÈME BILATÉRAL, ASCENDANT, PRENANT LE GODET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 de lune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Lésions cutanées · perte de pigmentation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Cheveux fins et friables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Hépatomégalie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APATHIQUE — il ne réclame rien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ANOREXIE — il refuse de manger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Anémie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85800" y="5048504"/>
            <a:ext cx="1078992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5048504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MARASME = AFFAMÉ ET IRRITABLE.  KWASHIORKOR = APATHIQUE ET ANOREXIQUE. Celui qui refuse de manger échouera au test de l'appétit — donc il sera hospitalisé.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SYNTHÈSE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tableau comparatif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protéino-énergétique  ·  Kwashiorkor / Marasme</a:t>
            </a:r>
            <a:endParaRPr lang="en-US" sz="10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4023360"/>
                <a:gridCol w="4023360"/>
              </a:tblGrid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MARASME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KWASHIORKOR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Déficit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Énergie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Protéines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Œdèmes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Absents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Présents, bilatéraux, godet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Visage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6A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Faciès de petit vieux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Face de lune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Peau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Nombreux plis, chapelet costal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Lésions, dépigmentation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Cheveux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Peu modifiés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Fins et friables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607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Hépatomégalie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Comportement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533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Affamé, irritable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Apathique, anorexique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Gravité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Modérée ou sévère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TOUJOURS sévère (MAS)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Malnutrition protéino-énergétique</dc:title>
  <dc:subject>Malnutrition</dc:subject>
  <dc:creator>Sherley — Préparation examens</dc:creator>
  <cp:lastModifiedBy>Sherley — Préparation examens</cp:lastModifiedBy>
  <cp:revision>1</cp:revision>
  <dcterms:created xsi:type="dcterms:W3CDTF">2026-08-28T16:49:35Z</dcterms:created>
  <dcterms:modified xsi:type="dcterms:W3CDTF">2026-08-28T16:49:35Z</dcterms:modified>
</cp:coreProperties>
</file>