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7"/>
  </p:notesMasterIdLst>
  <p:sldIdLst>
    <p:sldId id="256" r:id="rId2"/>
    <p:sldId id="280" r:id="rId3"/>
    <p:sldId id="261" r:id="rId4"/>
    <p:sldId id="257" r:id="rId5"/>
    <p:sldId id="258" r:id="rId6"/>
    <p:sldId id="259" r:id="rId7"/>
    <p:sldId id="260" r:id="rId8"/>
    <p:sldId id="262" r:id="rId9"/>
    <p:sldId id="263" r:id="rId10"/>
    <p:sldId id="264" r:id="rId11"/>
    <p:sldId id="265" r:id="rId12"/>
    <p:sldId id="278" r:id="rId13"/>
    <p:sldId id="273" r:id="rId14"/>
    <p:sldId id="283" r:id="rId15"/>
    <p:sldId id="281" r:id="rId16"/>
    <p:sldId id="266" r:id="rId17"/>
    <p:sldId id="279" r:id="rId18"/>
    <p:sldId id="267" r:id="rId19"/>
    <p:sldId id="268" r:id="rId20"/>
    <p:sldId id="269" r:id="rId21"/>
    <p:sldId id="270" r:id="rId22"/>
    <p:sldId id="276" r:id="rId23"/>
    <p:sldId id="277" r:id="rId24"/>
    <p:sldId id="275" r:id="rId25"/>
    <p:sldId id="272" r:id="rId2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625" autoAdjust="0"/>
  </p:normalViewPr>
  <p:slideViewPr>
    <p:cSldViewPr>
      <p:cViewPr varScale="1">
        <p:scale>
          <a:sx n="66" d="100"/>
          <a:sy n="66" d="100"/>
        </p:scale>
        <p:origin x="150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47F612-61A5-4047-8BC0-AD4E33B245AA}" type="datetimeFigureOut">
              <a:rPr lang="en-US" smtClean="0"/>
              <a:t>11/27/2025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A77279-8816-41AD-BF00-758BDAC36B8C}" type="slidenum">
              <a:rPr lang="en-US" smtClean="0"/>
              <a:t>‹#›</a:t>
            </a:fld>
            <a:endParaRPr lang="en-US"/>
          </a:p>
        </p:txBody>
      </p:sp>
    </p:spTree>
    <p:extLst>
      <p:ext uri="{BB962C8B-B14F-4D97-AF65-F5344CB8AC3E}">
        <p14:creationId xmlns:p14="http://schemas.microsoft.com/office/powerpoint/2010/main" val="2884439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Tache</a:t>
            </a:r>
            <a:r>
              <a:rPr lang="en-US" dirty="0" smtClean="0"/>
              <a:t> de </a:t>
            </a:r>
            <a:r>
              <a:rPr lang="en-US" dirty="0" err="1" smtClean="0"/>
              <a:t>bitot</a:t>
            </a:r>
            <a:r>
              <a:rPr lang="en-US" dirty="0" smtClean="0"/>
              <a:t> </a:t>
            </a:r>
          </a:p>
          <a:p>
            <a:r>
              <a:rPr lang="en-US" dirty="0" err="1" smtClean="0"/>
              <a:t>keratomalacie</a:t>
            </a:r>
            <a:endParaRPr lang="en-US" dirty="0"/>
          </a:p>
        </p:txBody>
      </p:sp>
      <p:sp>
        <p:nvSpPr>
          <p:cNvPr id="4" name="Slide Number Placeholder 3"/>
          <p:cNvSpPr>
            <a:spLocks noGrp="1"/>
          </p:cNvSpPr>
          <p:nvPr>
            <p:ph type="sldNum" sz="quarter" idx="10"/>
          </p:nvPr>
        </p:nvSpPr>
        <p:spPr/>
        <p:txBody>
          <a:bodyPr/>
          <a:lstStyle/>
          <a:p>
            <a:fld id="{EEA77279-8816-41AD-BF00-758BDAC36B8C}" type="slidenum">
              <a:rPr lang="en-US" smtClean="0"/>
              <a:t>11</a:t>
            </a:fld>
            <a:endParaRPr lang="en-US"/>
          </a:p>
        </p:txBody>
      </p:sp>
    </p:spTree>
    <p:extLst>
      <p:ext uri="{BB962C8B-B14F-4D97-AF65-F5344CB8AC3E}">
        <p14:creationId xmlns:p14="http://schemas.microsoft.com/office/powerpoint/2010/main" val="484086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kern="1200" dirty="0" smtClean="0">
                <a:solidFill>
                  <a:schemeClr val="tx1"/>
                </a:solidFill>
                <a:effectLst/>
                <a:latin typeface="+mn-lt"/>
                <a:ea typeface="+mn-ea"/>
                <a:cs typeface="+mn-cs"/>
              </a:rPr>
              <a:t>aspect mousseux et blanc qui apparait souvent sur le </a:t>
            </a:r>
            <a:r>
              <a:rPr lang="fr-FR" sz="1200" b="1" i="0" kern="1200" dirty="0" err="1" smtClean="0">
                <a:solidFill>
                  <a:schemeClr val="tx1"/>
                </a:solidFill>
                <a:effectLst/>
                <a:latin typeface="+mn-lt"/>
                <a:ea typeface="+mn-ea"/>
                <a:cs typeface="+mn-cs"/>
              </a:rPr>
              <a:t>conjontif</a:t>
            </a:r>
            <a:r>
              <a:rPr lang="fr-FR" sz="1200" b="0" i="0" kern="1200" dirty="0" smtClean="0">
                <a:solidFill>
                  <a:schemeClr val="tx1"/>
                </a:solidFill>
                <a:effectLst/>
                <a:latin typeface="+mn-lt"/>
                <a:ea typeface="+mn-ea"/>
                <a:cs typeface="+mn-cs"/>
              </a:rPr>
              <a:t> de l’œil, sont étroitement liées à une insuffisance de </a:t>
            </a:r>
            <a:r>
              <a:rPr lang="fr-FR" sz="1200" b="1" i="0" kern="1200" dirty="0" smtClean="0">
                <a:solidFill>
                  <a:schemeClr val="tx1"/>
                </a:solidFill>
                <a:effectLst/>
                <a:latin typeface="+mn-lt"/>
                <a:ea typeface="+mn-ea"/>
                <a:cs typeface="+mn-cs"/>
              </a:rPr>
              <a:t>vitamine A</a:t>
            </a:r>
            <a:r>
              <a:rPr lang="fr-FR" sz="1200" b="0" i="0" kern="1200" dirty="0" smtClean="0">
                <a:solidFill>
                  <a:schemeClr val="tx1"/>
                </a:solidFill>
                <a:effectLst/>
                <a:latin typeface="+mn-lt"/>
                <a:ea typeface="+mn-ea"/>
                <a:cs typeface="+mn-cs"/>
              </a:rPr>
              <a:t>,</a:t>
            </a:r>
          </a:p>
          <a:p>
            <a:r>
              <a:rPr lang="fr-FR" sz="1200" b="0" i="0" kern="1200" dirty="0" smtClean="0">
                <a:solidFill>
                  <a:schemeClr val="tx1"/>
                </a:solidFill>
                <a:effectLst/>
                <a:latin typeface="+mn-lt"/>
                <a:ea typeface="+mn-ea"/>
                <a:cs typeface="+mn-cs"/>
              </a:rPr>
              <a:t>est une accumulation blanchâtre ou grisâtre de cellules de l’épithélium mortes et de sécrétions localisée sur la conjonctive des yeux. </a:t>
            </a:r>
          </a:p>
          <a:p>
            <a:pPr fontAlgn="base"/>
            <a:r>
              <a:rPr lang="fr-FR" sz="1200" b="0" i="0" kern="1200" dirty="0" smtClean="0">
                <a:solidFill>
                  <a:schemeClr val="tx1"/>
                </a:solidFill>
                <a:effectLst/>
                <a:latin typeface="+mn-lt"/>
                <a:ea typeface="+mn-ea"/>
                <a:cs typeface="+mn-cs"/>
              </a:rPr>
              <a:t>Les </a:t>
            </a:r>
            <a:r>
              <a:rPr lang="fr-FR" sz="1200" b="1" i="0" kern="1200" dirty="0" smtClean="0">
                <a:solidFill>
                  <a:schemeClr val="tx1"/>
                </a:solidFill>
                <a:effectLst/>
                <a:latin typeface="+mn-lt"/>
                <a:ea typeface="+mn-ea"/>
                <a:cs typeface="+mn-cs"/>
              </a:rPr>
              <a:t>taches de </a:t>
            </a:r>
            <a:r>
              <a:rPr lang="fr-FR" sz="1200" b="1" i="0" kern="1200" dirty="0" err="1" smtClean="0">
                <a:solidFill>
                  <a:schemeClr val="tx1"/>
                </a:solidFill>
                <a:effectLst/>
                <a:latin typeface="+mn-lt"/>
                <a:ea typeface="+mn-ea"/>
                <a:cs typeface="+mn-cs"/>
              </a:rPr>
              <a:t>Bitot</a:t>
            </a:r>
            <a:r>
              <a:rPr lang="fr-FR" sz="1200" b="0" i="0" kern="1200" dirty="0" smtClean="0">
                <a:solidFill>
                  <a:schemeClr val="tx1"/>
                </a:solidFill>
                <a:effectLst/>
                <a:latin typeface="+mn-lt"/>
                <a:ea typeface="+mn-ea"/>
                <a:cs typeface="+mn-cs"/>
              </a:rPr>
              <a:t> sont souvent accompagnées de symptômes qui peuvent alerter sur une carence en vitamine A. Les principaux signes comprennent :</a:t>
            </a:r>
          </a:p>
          <a:p>
            <a:pPr lvl="1" fontAlgn="base"/>
            <a:r>
              <a:rPr lang="fr-FR" sz="1200" b="0" i="0" kern="1200" dirty="0" smtClean="0">
                <a:solidFill>
                  <a:schemeClr val="tx1"/>
                </a:solidFill>
                <a:effectLst/>
                <a:latin typeface="+mn-lt"/>
                <a:ea typeface="+mn-ea"/>
                <a:cs typeface="+mn-cs"/>
              </a:rPr>
              <a:t>Xérophtalmie, ou sécheresse oculaire excessive.</a:t>
            </a:r>
          </a:p>
          <a:p>
            <a:pPr lvl="1" fontAlgn="base"/>
            <a:r>
              <a:rPr lang="fr-FR" sz="1200" b="0" i="0" kern="1200" dirty="0" smtClean="0">
                <a:solidFill>
                  <a:schemeClr val="tx1"/>
                </a:solidFill>
                <a:effectLst/>
                <a:latin typeface="+mn-lt"/>
                <a:ea typeface="+mn-ea"/>
                <a:cs typeface="+mn-cs"/>
              </a:rPr>
              <a:t>Diminution de la vision nocturne ou héméralopie.</a:t>
            </a:r>
          </a:p>
          <a:p>
            <a:pPr lvl="1" fontAlgn="base"/>
            <a:r>
              <a:rPr lang="fr-FR" sz="1200" b="0" i="0" kern="1200" dirty="0" err="1" smtClean="0">
                <a:solidFill>
                  <a:schemeClr val="tx1"/>
                </a:solidFill>
                <a:effectLst/>
                <a:latin typeface="+mn-lt"/>
                <a:ea typeface="+mn-ea"/>
                <a:cs typeface="+mn-cs"/>
              </a:rPr>
              <a:t>Ulceration</a:t>
            </a:r>
            <a:r>
              <a:rPr lang="fr-FR" sz="1200" b="0" i="0" kern="1200" dirty="0" smtClean="0">
                <a:solidFill>
                  <a:schemeClr val="tx1"/>
                </a:solidFill>
                <a:effectLst/>
                <a:latin typeface="+mn-lt"/>
                <a:ea typeface="+mn-ea"/>
                <a:cs typeface="+mn-cs"/>
              </a:rPr>
              <a:t> de la cornée pouvant mener à une cécité.</a:t>
            </a:r>
          </a:p>
          <a:p>
            <a:endParaRPr lang="en-US" dirty="0"/>
          </a:p>
        </p:txBody>
      </p:sp>
      <p:sp>
        <p:nvSpPr>
          <p:cNvPr id="4" name="Slide Number Placeholder 3"/>
          <p:cNvSpPr>
            <a:spLocks noGrp="1"/>
          </p:cNvSpPr>
          <p:nvPr>
            <p:ph type="sldNum" sz="quarter" idx="10"/>
          </p:nvPr>
        </p:nvSpPr>
        <p:spPr/>
        <p:txBody>
          <a:bodyPr/>
          <a:lstStyle/>
          <a:p>
            <a:fld id="{EEA77279-8816-41AD-BF00-758BDAC36B8C}" type="slidenum">
              <a:rPr lang="en-US" smtClean="0"/>
              <a:t>12</a:t>
            </a:fld>
            <a:endParaRPr lang="en-US"/>
          </a:p>
        </p:txBody>
      </p:sp>
    </p:spTree>
    <p:extLst>
      <p:ext uri="{BB962C8B-B14F-4D97-AF65-F5344CB8AC3E}">
        <p14:creationId xmlns:p14="http://schemas.microsoft.com/office/powerpoint/2010/main" val="1224594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Pour passer le test de l’appétit, le patient doit prendre au moins le volume qui se trouve dans le tableau  selon son poids. </a:t>
            </a:r>
          </a:p>
          <a:p>
            <a:r>
              <a:rPr lang="fr-FR" dirty="0" smtClean="0"/>
              <a:t>Si le patient prend au moins le volume d’ATPE indiqué cela indique un bon appétit ou un appétit moyen, et que les complications ne sont pas présentes ou ne sont pas trop sévères. Dans ce cas, le patient doit être pris en charge en ambulatoire (UNTA). </a:t>
            </a:r>
            <a:endParaRPr lang="en-US" dirty="0"/>
          </a:p>
        </p:txBody>
      </p:sp>
      <p:sp>
        <p:nvSpPr>
          <p:cNvPr id="4" name="Slide Number Placeholder 3"/>
          <p:cNvSpPr>
            <a:spLocks noGrp="1"/>
          </p:cNvSpPr>
          <p:nvPr>
            <p:ph type="sldNum" sz="quarter" idx="10"/>
          </p:nvPr>
        </p:nvSpPr>
        <p:spPr/>
        <p:txBody>
          <a:bodyPr/>
          <a:lstStyle/>
          <a:p>
            <a:fld id="{EEA77279-8816-41AD-BF00-758BDAC36B8C}" type="slidenum">
              <a:rPr lang="en-US" smtClean="0"/>
              <a:t>15</a:t>
            </a:fld>
            <a:endParaRPr lang="en-US"/>
          </a:p>
        </p:txBody>
      </p:sp>
    </p:spTree>
    <p:extLst>
      <p:ext uri="{BB962C8B-B14F-4D97-AF65-F5344CB8AC3E}">
        <p14:creationId xmlns:p14="http://schemas.microsoft.com/office/powerpoint/2010/main" val="4290382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L’ATPE le plus couramment utilisé est le </a:t>
            </a:r>
            <a:r>
              <a:rPr lang="fr-FR" dirty="0" err="1" smtClean="0"/>
              <a:t>Plumpy’Nut</a:t>
            </a:r>
            <a:r>
              <a:rPr lang="fr-FR" dirty="0" smtClean="0"/>
              <a:t>® .  Aucun autre nutriment ne doit être donné La quantité journalière d’ATPE doit être répartie en 5 prises.</a:t>
            </a:r>
            <a:endParaRPr lang="en-US" dirty="0"/>
          </a:p>
        </p:txBody>
      </p:sp>
      <p:sp>
        <p:nvSpPr>
          <p:cNvPr id="4" name="Slide Number Placeholder 3"/>
          <p:cNvSpPr>
            <a:spLocks noGrp="1"/>
          </p:cNvSpPr>
          <p:nvPr>
            <p:ph type="sldNum" sz="quarter" idx="10"/>
          </p:nvPr>
        </p:nvSpPr>
        <p:spPr/>
        <p:txBody>
          <a:bodyPr/>
          <a:lstStyle/>
          <a:p>
            <a:fld id="{EEA77279-8816-41AD-BF00-758BDAC36B8C}" type="slidenum">
              <a:rPr lang="en-US" smtClean="0"/>
              <a:t>17</a:t>
            </a:fld>
            <a:endParaRPr lang="en-US"/>
          </a:p>
        </p:txBody>
      </p:sp>
    </p:spTree>
    <p:extLst>
      <p:ext uri="{BB962C8B-B14F-4D97-AF65-F5344CB8AC3E}">
        <p14:creationId xmlns:p14="http://schemas.microsoft.com/office/powerpoint/2010/main" val="3395920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514591B-64E0-421D-BC34-9A91FE4DEA5B}" type="datetimeFigureOut">
              <a:rPr lang="fr-FR" smtClean="0"/>
              <a:t>27/11/2025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A641A-17BB-49B5-9782-04359C15E271}" type="slidenum">
              <a:rPr lang="fr-FR" smtClean="0"/>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14591B-64E0-421D-BC34-9A91FE4DEA5B}" type="datetimeFigureOut">
              <a:rPr lang="fr-FR" smtClean="0"/>
              <a:t>27/11/2025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A641A-17BB-49B5-9782-04359C15E271}" type="slidenum">
              <a:rPr lang="fr-FR" smtClean="0"/>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14591B-64E0-421D-BC34-9A91FE4DEA5B}" type="datetimeFigureOut">
              <a:rPr lang="fr-FR" smtClean="0"/>
              <a:t>27/11/2025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A641A-17BB-49B5-9782-04359C15E271}" type="slidenum">
              <a:rPr lang="fr-FR" smtClean="0"/>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514591B-64E0-421D-BC34-9A91FE4DEA5B}" type="datetimeFigureOut">
              <a:rPr lang="fr-FR" smtClean="0"/>
              <a:t>27/11/2025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A641A-17BB-49B5-9782-04359C15E271}" type="slidenum">
              <a:rPr lang="fr-FR" smtClean="0"/>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14591B-64E0-421D-BC34-9A91FE4DEA5B}" type="datetimeFigureOut">
              <a:rPr lang="fr-FR" smtClean="0"/>
              <a:t>27/11/2025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0BA641A-17BB-49B5-9782-04359C15E271}" type="slidenum">
              <a:rPr lang="fr-FR" smtClean="0"/>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14591B-64E0-421D-BC34-9A91FE4DEA5B}" type="datetimeFigureOut">
              <a:rPr lang="fr-FR" smtClean="0"/>
              <a:t>27/11/2025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0BA641A-17BB-49B5-9782-04359C15E271}" type="slidenum">
              <a:rPr lang="fr-FR" smtClean="0"/>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14591B-64E0-421D-BC34-9A91FE4DEA5B}" type="datetimeFigureOut">
              <a:rPr lang="fr-FR" smtClean="0"/>
              <a:t>27/11/2025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0BA641A-17BB-49B5-9782-04359C15E271}" type="slidenum">
              <a:rPr lang="fr-FR" smtClean="0"/>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14591B-64E0-421D-BC34-9A91FE4DEA5B}" type="datetimeFigureOut">
              <a:rPr lang="fr-FR" smtClean="0"/>
              <a:t>27/11/2025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0BA641A-17BB-49B5-9782-04359C15E271}" type="slidenum">
              <a:rPr lang="fr-FR" smtClean="0"/>
              <a:t>‹#›</a:t>
            </a:fld>
            <a:endParaRPr lang="fr-FR"/>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514591B-64E0-421D-BC34-9A91FE4DEA5B}" type="datetimeFigureOut">
              <a:rPr lang="fr-FR" smtClean="0"/>
              <a:t>27/11/2025</a:t>
            </a:fld>
            <a:endParaRPr lang="fr-FR"/>
          </a:p>
        </p:txBody>
      </p:sp>
      <p:sp>
        <p:nvSpPr>
          <p:cNvPr id="9" name="Slide Number Placeholder 8"/>
          <p:cNvSpPr>
            <a:spLocks noGrp="1"/>
          </p:cNvSpPr>
          <p:nvPr>
            <p:ph type="sldNum" sz="quarter" idx="11"/>
          </p:nvPr>
        </p:nvSpPr>
        <p:spPr/>
        <p:txBody>
          <a:bodyPr/>
          <a:lstStyle/>
          <a:p>
            <a:fld id="{10BA641A-17BB-49B5-9782-04359C15E271}" type="slidenum">
              <a:rPr lang="fr-FR" smtClean="0"/>
              <a:t>‹#›</a:t>
            </a:fld>
            <a:endParaRPr lang="fr-FR"/>
          </a:p>
        </p:txBody>
      </p:sp>
      <p:sp>
        <p:nvSpPr>
          <p:cNvPr id="10" name="Footer Placeholder 9"/>
          <p:cNvSpPr>
            <a:spLocks noGrp="1"/>
          </p:cNvSpPr>
          <p:nvPr>
            <p:ph type="ftr" sz="quarter" idx="12"/>
          </p:nvPr>
        </p:nvSpPr>
        <p:spPr/>
        <p:txBody>
          <a:bodyPr/>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14591B-64E0-421D-BC34-9A91FE4DEA5B}" type="datetimeFigureOut">
              <a:rPr lang="fr-FR" smtClean="0"/>
              <a:t>27/11/2025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A641A-17BB-49B5-9782-04359C15E271}" type="slidenum">
              <a:rPr lang="fr-FR" smtClean="0"/>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14591B-64E0-421D-BC34-9A91FE4DEA5B}" type="datetimeFigureOut">
              <a:rPr lang="fr-FR" smtClean="0"/>
              <a:t>27/11/2025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0BA641A-17BB-49B5-9782-04359C15E271}" type="slidenum">
              <a:rPr lang="fr-FR" smtClean="0"/>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0BA641A-17BB-49B5-9782-04359C15E271}" type="slidenum">
              <a:rPr lang="fr-FR" smtClean="0"/>
              <a:t>‹#›</a:t>
            </a:fld>
            <a:endParaRPr lang="fr-F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fr-F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9514591B-64E0-421D-BC34-9A91FE4DEA5B}" type="datetimeFigureOut">
              <a:rPr lang="fr-FR" smtClean="0"/>
              <a:t>27/11/2025</a:t>
            </a:fld>
            <a:endParaRPr lang="fr-F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hyperlink" Target="https://medicalguidelines.msf.org/fr/viewport/CG/francais/paludisme-16689755.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fantaproject.org/sites/default/files/resources/CdI-Module-4-PECMASsc-May2017.pdf" TargetMode="External"/><Relationship Id="rId7" Type="http://schemas.openxmlformats.org/officeDocument/2006/relationships/hyperlink" Target="https://medicalguidelines.msf.org/fr/viewport/CG/francais/malnutrition-aigue-severe-16689430.html#section-target-10" TargetMode="External"/><Relationship Id="rId2" Type="http://schemas.openxmlformats.org/officeDocument/2006/relationships/hyperlink" Target="https://uploads-ssl.webflow.com/6124665ff8f1d12d4fae5acf/6124665ff8f1d17df8ae5c25_HAITIAN%20MSPP%20MALNUTRITION%20PROTOCOLE%202010%20(FRENCH).pdf" TargetMode="External"/><Relationship Id="rId1" Type="http://schemas.openxmlformats.org/officeDocument/2006/relationships/slideLayout" Target="../slideLayouts/slideLayout2.xml"/><Relationship Id="rId6" Type="http://schemas.openxmlformats.org/officeDocument/2006/relationships/hyperlink" Target="http://medecinetropicale.free.fr/cours/malnut.pdf" TargetMode="External"/><Relationship Id="rId5" Type="http://schemas.openxmlformats.org/officeDocument/2006/relationships/hyperlink" Target="https://platform.who.int/docs/default-source/mca-documents/policy-documents/operational-guidance/SEN-CH-20-01-OPERATIONAL-GUIDANCE-2014-fra-Module-Livret-tableaux.pdf" TargetMode="External"/><Relationship Id="rId4" Type="http://schemas.openxmlformats.org/officeDocument/2006/relationships/hyperlink" Target="https://www.fantaproject.org/sites/default/files/resources/DRC-NACS-Manuel-Reference-2016.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Malnutrition </a:t>
            </a:r>
            <a:r>
              <a:rPr lang="en-GB" dirty="0" err="1" smtClean="0"/>
              <a:t>aigue</a:t>
            </a:r>
            <a:r>
              <a:rPr lang="en-GB" dirty="0" smtClean="0"/>
              <a:t> severe</a:t>
            </a:r>
            <a:endParaRPr lang="fr-FR" dirty="0"/>
          </a:p>
        </p:txBody>
      </p:sp>
      <p:sp>
        <p:nvSpPr>
          <p:cNvPr id="3" name="Subtitle 2"/>
          <p:cNvSpPr>
            <a:spLocks noGrp="1"/>
          </p:cNvSpPr>
          <p:nvPr>
            <p:ph type="subTitle" idx="1"/>
          </p:nvPr>
        </p:nvSpPr>
        <p:spPr/>
        <p:txBody>
          <a:bodyPr/>
          <a:lstStyle/>
          <a:p>
            <a:r>
              <a:rPr lang="en-GB" dirty="0" err="1" smtClean="0"/>
              <a:t>Kwashiokor</a:t>
            </a:r>
            <a:r>
              <a:rPr lang="en-GB" dirty="0" smtClean="0"/>
              <a:t>/</a:t>
            </a:r>
            <a:r>
              <a:rPr lang="en-GB" dirty="0" err="1" smtClean="0"/>
              <a:t>marasme</a:t>
            </a:r>
            <a:r>
              <a:rPr lang="en-GB" dirty="0" smtClean="0"/>
              <a:t> </a:t>
            </a: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81000"/>
            <a:ext cx="7467600" cy="54864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066800" y="5486400"/>
            <a:ext cx="7086600" cy="954107"/>
          </a:xfrm>
          <a:prstGeom prst="rect">
            <a:avLst/>
          </a:prstGeom>
          <a:noFill/>
        </p:spPr>
        <p:txBody>
          <a:bodyPr wrap="square" rtlCol="0">
            <a:spAutoFit/>
          </a:bodyPr>
          <a:lstStyle/>
          <a:p>
            <a:pPr algn="ctr"/>
            <a:endParaRPr lang="en-GB" sz="2800" dirty="0" smtClean="0">
              <a:latin typeface="Arial Black" pitchFamily="34" charset="0"/>
            </a:endParaRPr>
          </a:p>
          <a:p>
            <a:pPr algn="ctr"/>
            <a:r>
              <a:rPr lang="en-GB" sz="2800" dirty="0" err="1" smtClean="0">
                <a:latin typeface="Arial Black" pitchFamily="34" charset="0"/>
              </a:rPr>
              <a:t>Kwashiokor</a:t>
            </a:r>
            <a:r>
              <a:rPr lang="en-GB" sz="2800" dirty="0" smtClean="0">
                <a:latin typeface="Arial Black" pitchFamily="34" charset="0"/>
              </a:rPr>
              <a:t>/ </a:t>
            </a:r>
            <a:r>
              <a:rPr lang="en-GB" sz="2800" dirty="0" err="1" smtClean="0">
                <a:latin typeface="Arial Black" pitchFamily="34" charset="0"/>
              </a:rPr>
              <a:t>Marasme</a:t>
            </a:r>
            <a:endParaRPr lang="fr-FR" sz="2800" dirty="0">
              <a:latin typeface="Arial Black" pitchFamily="34" charset="0"/>
            </a:endParaRPr>
          </a:p>
        </p:txBody>
      </p:sp>
      <p:sp>
        <p:nvSpPr>
          <p:cNvPr id="5" name="TextBox 4"/>
          <p:cNvSpPr txBox="1"/>
          <p:nvPr/>
        </p:nvSpPr>
        <p:spPr>
          <a:xfrm>
            <a:off x="990600" y="381000"/>
            <a:ext cx="7162800" cy="523220"/>
          </a:xfrm>
          <a:prstGeom prst="rect">
            <a:avLst/>
          </a:prstGeom>
          <a:noFill/>
        </p:spPr>
        <p:txBody>
          <a:bodyPr wrap="square" rtlCol="0">
            <a:spAutoFit/>
          </a:bodyPr>
          <a:lstStyle/>
          <a:p>
            <a:pPr algn="ctr"/>
            <a:r>
              <a:rPr lang="en-GB" sz="2800" dirty="0" smtClean="0">
                <a:solidFill>
                  <a:srgbClr val="FF0000"/>
                </a:solidFill>
                <a:latin typeface="Arial Black" pitchFamily="34" charset="0"/>
              </a:rPr>
              <a:t>Malnutrition protéino - </a:t>
            </a:r>
            <a:r>
              <a:rPr lang="en-GB" sz="2800" dirty="0" err="1" smtClean="0">
                <a:solidFill>
                  <a:srgbClr val="FF0000"/>
                </a:solidFill>
                <a:latin typeface="Arial Black" pitchFamily="34" charset="0"/>
              </a:rPr>
              <a:t>énergétique</a:t>
            </a:r>
            <a:endParaRPr lang="fr-FR" sz="2800" dirty="0">
              <a:solidFill>
                <a:srgbClr val="FF0000"/>
              </a:solidFill>
              <a:latin typeface="Arial Black" pitchFamily="34" charset="0"/>
            </a:endParaRPr>
          </a:p>
        </p:txBody>
      </p:sp>
    </p:spTree>
    <p:extLst>
      <p:ext uri="{BB962C8B-B14F-4D97-AF65-F5344CB8AC3E}">
        <p14:creationId xmlns:p14="http://schemas.microsoft.com/office/powerpoint/2010/main" val="2329690386"/>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Objectifs </a:t>
            </a:r>
            <a:endParaRPr lang="en-US" dirty="0"/>
          </a:p>
        </p:txBody>
      </p:sp>
      <p:sp>
        <p:nvSpPr>
          <p:cNvPr id="3" name="Content Placeholder 2"/>
          <p:cNvSpPr>
            <a:spLocks noGrp="1"/>
          </p:cNvSpPr>
          <p:nvPr>
            <p:ph idx="1"/>
          </p:nvPr>
        </p:nvSpPr>
        <p:spPr/>
        <p:txBody>
          <a:bodyPr/>
          <a:lstStyle/>
          <a:p>
            <a:r>
              <a:rPr lang="fr-CA" sz="2400" dirty="0">
                <a:latin typeface="Times New Roman" panose="02020603050405020304" pitchFamily="18" charset="0"/>
                <a:ea typeface="Calibri" panose="020F0502020204030204" pitchFamily="34" charset="0"/>
              </a:rPr>
              <a:t>Reconnaitre les signes de malnutrition et les formes cliniques. </a:t>
            </a:r>
            <a:endParaRPr lang="fr-CA" sz="2400" dirty="0" smtClean="0">
              <a:latin typeface="Times New Roman" panose="02020603050405020304" pitchFamily="18" charset="0"/>
              <a:ea typeface="Calibri" panose="020F0502020204030204" pitchFamily="34" charset="0"/>
            </a:endParaRPr>
          </a:p>
          <a:p>
            <a:r>
              <a:rPr lang="fr-CA" sz="2400" dirty="0" smtClean="0">
                <a:latin typeface="Times New Roman" panose="02020603050405020304" pitchFamily="18" charset="0"/>
                <a:ea typeface="Calibri" panose="020F0502020204030204" pitchFamily="34" charset="0"/>
              </a:rPr>
              <a:t>Classer </a:t>
            </a:r>
            <a:r>
              <a:rPr lang="fr-CA" sz="2400" dirty="0">
                <a:latin typeface="Times New Roman" panose="02020603050405020304" pitchFamily="18" charset="0"/>
                <a:ea typeface="Calibri" panose="020F0502020204030204" pitchFamily="34" charset="0"/>
              </a:rPr>
              <a:t>la malnutrition. </a:t>
            </a:r>
            <a:endParaRPr lang="fr-CA" sz="2400" dirty="0" smtClean="0">
              <a:latin typeface="Times New Roman" panose="02020603050405020304" pitchFamily="18" charset="0"/>
              <a:ea typeface="Calibri" panose="020F0502020204030204" pitchFamily="34" charset="0"/>
            </a:endParaRPr>
          </a:p>
          <a:p>
            <a:r>
              <a:rPr lang="fr-CA" sz="2400" dirty="0" smtClean="0">
                <a:latin typeface="Times New Roman" panose="02020603050405020304" pitchFamily="18" charset="0"/>
                <a:ea typeface="Calibri" panose="020F0502020204030204" pitchFamily="34" charset="0"/>
              </a:rPr>
              <a:t>Déterminer le type de prise </a:t>
            </a:r>
            <a:r>
              <a:rPr lang="fr-CA" sz="2400" dirty="0">
                <a:latin typeface="Times New Roman" panose="02020603050405020304" pitchFamily="18" charset="0"/>
                <a:ea typeface="Calibri" panose="020F0502020204030204" pitchFamily="34" charset="0"/>
              </a:rPr>
              <a:t>en </a:t>
            </a:r>
            <a:r>
              <a:rPr lang="fr-CA" sz="2400" dirty="0" smtClean="0">
                <a:latin typeface="Times New Roman" panose="02020603050405020304" pitchFamily="18" charset="0"/>
                <a:ea typeface="Calibri" panose="020F0502020204030204" pitchFamily="34" charset="0"/>
              </a:rPr>
              <a:t>charge</a:t>
            </a:r>
            <a:endParaRPr lang="en-US" dirty="0"/>
          </a:p>
        </p:txBody>
      </p:sp>
    </p:spTree>
    <p:extLst>
      <p:ext uri="{BB962C8B-B14F-4D97-AF65-F5344CB8AC3E}">
        <p14:creationId xmlns:p14="http://schemas.microsoft.com/office/powerpoint/2010/main" val="619513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Introduction </a:t>
            </a:r>
            <a:endParaRPr lang="fr-FR" dirty="0"/>
          </a:p>
        </p:txBody>
      </p:sp>
      <p:sp>
        <p:nvSpPr>
          <p:cNvPr id="2" name="Content Placeholder 1"/>
          <p:cNvSpPr>
            <a:spLocks noGrp="1"/>
          </p:cNvSpPr>
          <p:nvPr>
            <p:ph idx="1"/>
          </p:nvPr>
        </p:nvSpPr>
        <p:spPr/>
        <p:txBody>
          <a:bodyPr>
            <a:normAutofit/>
          </a:bodyPr>
          <a:lstStyle/>
          <a:p>
            <a:r>
              <a:rPr lang="fr-FR" b="1" dirty="0"/>
              <a:t>C</a:t>
            </a:r>
            <a:r>
              <a:rPr lang="fr-FR" b="1" dirty="0" smtClean="0"/>
              <a:t>ause majeure </a:t>
            </a:r>
            <a:r>
              <a:rPr lang="fr-FR" b="1" dirty="0"/>
              <a:t>de </a:t>
            </a:r>
            <a:r>
              <a:rPr lang="fr-FR" b="1" dirty="0" smtClean="0"/>
              <a:t>morbidité </a:t>
            </a:r>
            <a:r>
              <a:rPr lang="fr-FR" b="1" dirty="0"/>
              <a:t>et </a:t>
            </a:r>
            <a:r>
              <a:rPr lang="fr-FR" b="1" dirty="0" smtClean="0"/>
              <a:t>de mortalité </a:t>
            </a:r>
            <a:r>
              <a:rPr lang="fr-FR" b="1" dirty="0"/>
              <a:t>dans les communautés et </a:t>
            </a:r>
            <a:r>
              <a:rPr lang="fr-FR" b="1" dirty="0" smtClean="0"/>
              <a:t>les hôpitaux</a:t>
            </a:r>
            <a:endParaRPr lang="fr-FR" dirty="0"/>
          </a:p>
          <a:p>
            <a:endParaRPr lang="fr-FR" dirty="0"/>
          </a:p>
          <a:p>
            <a:r>
              <a:rPr lang="fr-FR" b="1" dirty="0" smtClean="0"/>
              <a:t>FLÉAU COMMUN </a:t>
            </a:r>
            <a:r>
              <a:rPr lang="fr-FR" b="1" dirty="0"/>
              <a:t>D</a:t>
            </a:r>
            <a:r>
              <a:rPr lang="fr-FR" b="1" dirty="0" smtClean="0"/>
              <a:t>ES </a:t>
            </a:r>
            <a:r>
              <a:rPr lang="fr-FR" b="1" dirty="0"/>
              <a:t>PAYS </a:t>
            </a:r>
            <a:r>
              <a:rPr lang="fr-FR" b="1" dirty="0" smtClean="0"/>
              <a:t>EN DÉVELOPPEMENT</a:t>
            </a:r>
            <a:endParaRPr lang="fr-FR" dirty="0"/>
          </a:p>
          <a:p>
            <a:endParaRPr lang="fr-FR" dirty="0"/>
          </a:p>
          <a:p>
            <a:pPr marL="0">
              <a:lnSpc>
                <a:spcPct val="120000"/>
              </a:lnSpc>
            </a:pPr>
            <a:r>
              <a:rPr lang="fr-FR" b="1" dirty="0" smtClean="0"/>
              <a:t>PHÉNOMÈNE SOCIO-ÉCONOMIQUE</a:t>
            </a:r>
            <a:endParaRPr lang="fr-FR" dirty="0"/>
          </a:p>
          <a:p>
            <a:pPr marL="0"/>
            <a:r>
              <a:rPr lang="fr-FR" b="1" dirty="0"/>
              <a:t> </a:t>
            </a:r>
            <a:r>
              <a:rPr lang="fr-FR" b="1" dirty="0" smtClean="0"/>
              <a:t>justice sociale</a:t>
            </a:r>
            <a:endParaRPr lang="fr-FR" dirty="0"/>
          </a:p>
          <a:p>
            <a:pPr marL="0"/>
            <a:r>
              <a:rPr lang="fr-FR" b="1" dirty="0" smtClean="0"/>
              <a:t>Tabous</a:t>
            </a:r>
            <a:endParaRPr lang="fr-FR" dirty="0"/>
          </a:p>
          <a:p>
            <a:pPr marL="0"/>
            <a:r>
              <a:rPr lang="fr-FR" b="1" dirty="0" err="1" smtClean="0"/>
              <a:t>Illétrisme</a:t>
            </a:r>
            <a:endParaRPr lang="fr-FR" dirty="0"/>
          </a:p>
          <a:p>
            <a:endParaRPr lang="fr-FR" dirty="0"/>
          </a:p>
        </p:txBody>
      </p:sp>
    </p:spTree>
    <p:extLst>
      <p:ext uri="{BB962C8B-B14F-4D97-AF65-F5344CB8AC3E}">
        <p14:creationId xmlns:p14="http://schemas.microsoft.com/office/powerpoint/2010/main" val="7985608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Définition</a:t>
            </a:r>
            <a:r>
              <a:rPr lang="en-GB" dirty="0" smtClean="0"/>
              <a:t> </a:t>
            </a:r>
            <a:endParaRPr lang="fr-FR" dirty="0"/>
          </a:p>
        </p:txBody>
      </p:sp>
      <p:sp>
        <p:nvSpPr>
          <p:cNvPr id="3" name="Content Placeholder 2"/>
          <p:cNvSpPr>
            <a:spLocks noGrp="1"/>
          </p:cNvSpPr>
          <p:nvPr>
            <p:ph idx="1"/>
          </p:nvPr>
        </p:nvSpPr>
        <p:spPr/>
        <p:txBody>
          <a:bodyPr/>
          <a:lstStyle/>
          <a:p>
            <a:pPr lvl="1"/>
            <a:r>
              <a:rPr lang="en-GB" dirty="0" smtClean="0"/>
              <a:t>La </a:t>
            </a:r>
            <a:r>
              <a:rPr lang="en-GB" dirty="0" err="1" smtClean="0"/>
              <a:t>malnutition</a:t>
            </a:r>
            <a:r>
              <a:rPr lang="en-GB" dirty="0" smtClean="0"/>
              <a:t> </a:t>
            </a:r>
            <a:r>
              <a:rPr lang="en-GB" dirty="0" err="1" smtClean="0"/>
              <a:t>d</a:t>
            </a:r>
            <a:r>
              <a:rPr lang="en-GB" dirty="0" err="1" smtClean="0">
                <a:latin typeface="Constantia"/>
              </a:rPr>
              <a:t>é</a:t>
            </a:r>
            <a:r>
              <a:rPr lang="en-GB" dirty="0" err="1" smtClean="0"/>
              <a:t>signe</a:t>
            </a:r>
            <a:r>
              <a:rPr lang="en-GB" dirty="0" smtClean="0"/>
              <a:t> un </a:t>
            </a:r>
            <a:r>
              <a:rPr lang="en-GB" dirty="0" err="1">
                <a:latin typeface="Constantia"/>
              </a:rPr>
              <a:t>é</a:t>
            </a:r>
            <a:r>
              <a:rPr lang="en-GB" dirty="0" err="1" smtClean="0"/>
              <a:t>tat</a:t>
            </a:r>
            <a:r>
              <a:rPr lang="en-GB" dirty="0" smtClean="0"/>
              <a:t> </a:t>
            </a:r>
            <a:r>
              <a:rPr lang="en-GB" dirty="0" err="1" smtClean="0"/>
              <a:t>pathologique</a:t>
            </a:r>
            <a:r>
              <a:rPr lang="en-GB" dirty="0" smtClean="0"/>
              <a:t> </a:t>
            </a:r>
            <a:r>
              <a:rPr lang="en-GB" dirty="0" err="1" smtClean="0"/>
              <a:t>caus</a:t>
            </a:r>
            <a:r>
              <a:rPr lang="en-GB" dirty="0" err="1" smtClean="0">
                <a:latin typeface="Constantia"/>
              </a:rPr>
              <a:t>é</a:t>
            </a:r>
            <a:r>
              <a:rPr lang="en-GB" dirty="0" smtClean="0"/>
              <a:t> par la </a:t>
            </a:r>
            <a:r>
              <a:rPr lang="en-GB" dirty="0" err="1" smtClean="0"/>
              <a:t>d</a:t>
            </a:r>
            <a:r>
              <a:rPr lang="en-GB" dirty="0" err="1" smtClean="0">
                <a:latin typeface="Constantia"/>
              </a:rPr>
              <a:t>é</a:t>
            </a:r>
            <a:r>
              <a:rPr lang="en-GB" dirty="0" err="1" smtClean="0"/>
              <a:t>ficience</a:t>
            </a:r>
            <a:r>
              <a:rPr lang="en-GB" dirty="0" smtClean="0"/>
              <a:t> ou </a:t>
            </a:r>
            <a:r>
              <a:rPr lang="en-GB" dirty="0" err="1" smtClean="0"/>
              <a:t>l’exc</a:t>
            </a:r>
            <a:r>
              <a:rPr lang="en-GB" dirty="0" err="1" smtClean="0">
                <a:latin typeface="Constantia"/>
              </a:rPr>
              <a:t>è</a:t>
            </a:r>
            <a:r>
              <a:rPr lang="en-GB" dirty="0" err="1" smtClean="0"/>
              <a:t>s</a:t>
            </a:r>
            <a:r>
              <a:rPr lang="en-GB" dirty="0" smtClean="0"/>
              <a:t> d’un ou de </a:t>
            </a:r>
            <a:r>
              <a:rPr lang="en-GB" dirty="0" err="1" smtClean="0"/>
              <a:t>plusieurs</a:t>
            </a:r>
            <a:r>
              <a:rPr lang="en-GB" dirty="0" smtClean="0"/>
              <a:t> nutriments. Un </a:t>
            </a:r>
            <a:r>
              <a:rPr lang="en-GB" dirty="0" err="1" smtClean="0"/>
              <a:t>apport</a:t>
            </a:r>
            <a:r>
              <a:rPr lang="en-GB" dirty="0" smtClean="0"/>
              <a:t> </a:t>
            </a:r>
            <a:r>
              <a:rPr lang="en-GB" dirty="0" err="1" smtClean="0"/>
              <a:t>alimentaire</a:t>
            </a:r>
            <a:r>
              <a:rPr lang="en-GB" dirty="0" smtClean="0"/>
              <a:t> </a:t>
            </a:r>
            <a:r>
              <a:rPr lang="en-GB" dirty="0" err="1" smtClean="0"/>
              <a:t>inadapt</a:t>
            </a:r>
            <a:r>
              <a:rPr lang="en-GB" dirty="0" err="1" smtClean="0">
                <a:latin typeface="Constantia"/>
              </a:rPr>
              <a:t>é</a:t>
            </a:r>
            <a:r>
              <a:rPr lang="en-GB" dirty="0" smtClean="0"/>
              <a:t> </a:t>
            </a:r>
            <a:r>
              <a:rPr lang="en-GB" dirty="0" err="1" smtClean="0"/>
              <a:t>peut</a:t>
            </a:r>
            <a:r>
              <a:rPr lang="en-GB" dirty="0" smtClean="0"/>
              <a:t> </a:t>
            </a:r>
            <a:r>
              <a:rPr lang="en-GB" dirty="0" err="1" smtClean="0"/>
              <a:t>provenir</a:t>
            </a:r>
            <a:r>
              <a:rPr lang="en-GB" dirty="0" smtClean="0"/>
              <a:t> de: </a:t>
            </a:r>
          </a:p>
          <a:p>
            <a:pPr lvl="2"/>
            <a:r>
              <a:rPr lang="en-GB" dirty="0" err="1" smtClean="0"/>
              <a:t>Nourriture</a:t>
            </a:r>
            <a:r>
              <a:rPr lang="en-GB" dirty="0" smtClean="0"/>
              <a:t> en </a:t>
            </a:r>
            <a:r>
              <a:rPr lang="en-GB" dirty="0" err="1" smtClean="0"/>
              <a:t>quantit</a:t>
            </a:r>
            <a:r>
              <a:rPr lang="en-GB" dirty="0" err="1" smtClean="0">
                <a:latin typeface="Constantia"/>
              </a:rPr>
              <a:t>é</a:t>
            </a:r>
            <a:r>
              <a:rPr lang="en-GB" dirty="0" smtClean="0"/>
              <a:t> </a:t>
            </a:r>
            <a:r>
              <a:rPr lang="en-GB" dirty="0" err="1" smtClean="0"/>
              <a:t>inad</a:t>
            </a:r>
            <a:r>
              <a:rPr lang="en-GB" dirty="0" err="1" smtClean="0">
                <a:latin typeface="Constantia"/>
              </a:rPr>
              <a:t>é</a:t>
            </a:r>
            <a:r>
              <a:rPr lang="en-GB" dirty="0" err="1" smtClean="0"/>
              <a:t>quate</a:t>
            </a:r>
            <a:r>
              <a:rPr lang="en-GB" dirty="0" smtClean="0"/>
              <a:t> par rapport au </a:t>
            </a:r>
            <a:r>
              <a:rPr lang="en-GB" dirty="0" err="1" smtClean="0"/>
              <a:t>besoins</a:t>
            </a:r>
            <a:r>
              <a:rPr lang="en-GB" dirty="0" smtClean="0"/>
              <a:t> </a:t>
            </a:r>
            <a:r>
              <a:rPr lang="en-GB" dirty="0" err="1" smtClean="0"/>
              <a:t>sp</a:t>
            </a:r>
            <a:r>
              <a:rPr lang="en-GB" dirty="0" err="1" smtClean="0">
                <a:latin typeface="Constantia"/>
              </a:rPr>
              <a:t>é</a:t>
            </a:r>
            <a:r>
              <a:rPr lang="en-GB" dirty="0" err="1" smtClean="0"/>
              <a:t>cifiques</a:t>
            </a:r>
            <a:r>
              <a:rPr lang="en-GB" dirty="0" smtClean="0"/>
              <a:t> </a:t>
            </a:r>
          </a:p>
          <a:p>
            <a:pPr lvl="2"/>
            <a:r>
              <a:rPr lang="en-GB" dirty="0" err="1" smtClean="0"/>
              <a:t>Nourriture</a:t>
            </a:r>
            <a:r>
              <a:rPr lang="en-GB" dirty="0" smtClean="0"/>
              <a:t> de </a:t>
            </a:r>
            <a:r>
              <a:rPr lang="en-GB" dirty="0" err="1" smtClean="0"/>
              <a:t>mauvaise</a:t>
            </a:r>
            <a:r>
              <a:rPr lang="en-GB" dirty="0" smtClean="0"/>
              <a:t> </a:t>
            </a:r>
            <a:r>
              <a:rPr lang="en-GB" dirty="0" err="1" smtClean="0"/>
              <a:t>qualit</a:t>
            </a:r>
            <a:r>
              <a:rPr lang="en-GB" dirty="0" err="1" smtClean="0">
                <a:latin typeface="Constantia"/>
              </a:rPr>
              <a:t>é</a:t>
            </a:r>
            <a:r>
              <a:rPr lang="en-GB" dirty="0" smtClean="0"/>
              <a:t> </a:t>
            </a:r>
          </a:p>
          <a:p>
            <a:pPr lvl="2"/>
            <a:r>
              <a:rPr lang="en-GB" dirty="0" err="1" smtClean="0"/>
              <a:t>Autres</a:t>
            </a:r>
            <a:r>
              <a:rPr lang="en-GB" dirty="0" smtClean="0"/>
              <a:t> </a:t>
            </a:r>
            <a:r>
              <a:rPr lang="en-GB" dirty="0" err="1" smtClean="0"/>
              <a:t>facteurs</a:t>
            </a:r>
            <a:r>
              <a:rPr lang="en-GB" dirty="0" smtClean="0"/>
              <a:t>, </a:t>
            </a:r>
            <a:r>
              <a:rPr lang="en-GB" dirty="0" err="1" smtClean="0"/>
              <a:t>notamment</a:t>
            </a:r>
            <a:r>
              <a:rPr lang="en-GB" dirty="0" smtClean="0"/>
              <a:t> </a:t>
            </a:r>
            <a:r>
              <a:rPr lang="en-GB" dirty="0" err="1" smtClean="0"/>
              <a:t>psychologiques</a:t>
            </a:r>
            <a:r>
              <a:rPr lang="en-GB" dirty="0" smtClean="0"/>
              <a:t> et </a:t>
            </a:r>
            <a:r>
              <a:rPr lang="en-GB" dirty="0" err="1" smtClean="0"/>
              <a:t>pathologiques</a:t>
            </a:r>
            <a:r>
              <a:rPr lang="en-GB" dirty="0" smtClean="0"/>
              <a:t> </a:t>
            </a:r>
          </a:p>
          <a:p>
            <a:pPr marL="777240" lvl="2" indent="0">
              <a:buNone/>
            </a:pPr>
            <a:endParaRPr lang="en-GB" dirty="0"/>
          </a:p>
          <a:p>
            <a:pPr marL="777240" lvl="2" indent="0">
              <a:buNone/>
            </a:pPr>
            <a:r>
              <a:rPr lang="fr-FR" dirty="0"/>
              <a:t>La malnutrition aiguë sévère (MAS) résulte d'une insuffisance d'apport en énergie (kilocalories), graisse, protéines et/ou autres nutriments (vitamines et minéraux, etc.) pour couvrir les besoins de l'individu.</a:t>
            </a:r>
            <a:r>
              <a:rPr lang="en-GB" dirty="0" smtClean="0"/>
              <a:t> </a:t>
            </a:r>
            <a:endParaRPr lang="fr-FR" dirty="0"/>
          </a:p>
        </p:txBody>
      </p:sp>
    </p:spTree>
    <p:extLst>
      <p:ext uri="{BB962C8B-B14F-4D97-AF65-F5344CB8AC3E}">
        <p14:creationId xmlns:p14="http://schemas.microsoft.com/office/powerpoint/2010/main" val="14231833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Types de malnutrition</a:t>
            </a:r>
            <a:endParaRPr lang="fr-FR" dirty="0"/>
          </a:p>
        </p:txBody>
      </p:sp>
      <p:sp>
        <p:nvSpPr>
          <p:cNvPr id="2" name="Content Placeholder 1"/>
          <p:cNvSpPr>
            <a:spLocks noGrp="1"/>
          </p:cNvSpPr>
          <p:nvPr>
            <p:ph idx="1"/>
          </p:nvPr>
        </p:nvSpPr>
        <p:spPr/>
        <p:txBody>
          <a:bodyPr>
            <a:normAutofit/>
          </a:bodyPr>
          <a:lstStyle/>
          <a:p>
            <a:pPr marL="514350" indent="-514350">
              <a:buFont typeface="+mj-lt"/>
              <a:buAutoNum type="alphaUcPeriod"/>
            </a:pPr>
            <a:r>
              <a:rPr lang="en-GB" dirty="0" err="1" smtClean="0"/>
              <a:t>D</a:t>
            </a:r>
            <a:r>
              <a:rPr lang="en-GB" dirty="0" err="1" smtClean="0">
                <a:latin typeface="Constantia"/>
              </a:rPr>
              <a:t>é</a:t>
            </a:r>
            <a:r>
              <a:rPr lang="en-GB" dirty="0" err="1" smtClean="0"/>
              <a:t>ficiences</a:t>
            </a:r>
            <a:r>
              <a:rPr lang="en-GB" dirty="0" smtClean="0"/>
              <a:t>  en </a:t>
            </a:r>
            <a:r>
              <a:rPr lang="en-GB" dirty="0" err="1" smtClean="0"/>
              <a:t>micronutriments</a:t>
            </a:r>
            <a:r>
              <a:rPr lang="en-GB" dirty="0" smtClean="0"/>
              <a:t>: </a:t>
            </a:r>
            <a:r>
              <a:rPr lang="en-GB" dirty="0" err="1" smtClean="0"/>
              <a:t>d</a:t>
            </a:r>
            <a:r>
              <a:rPr lang="en-GB" dirty="0" err="1" smtClean="0">
                <a:latin typeface="Constantia"/>
              </a:rPr>
              <a:t>é</a:t>
            </a:r>
            <a:r>
              <a:rPr lang="en-GB" dirty="0" err="1" smtClean="0"/>
              <a:t>ficience</a:t>
            </a:r>
            <a:r>
              <a:rPr lang="en-GB" dirty="0" smtClean="0"/>
              <a:t> en </a:t>
            </a:r>
            <a:r>
              <a:rPr lang="en-GB" dirty="0" err="1" smtClean="0"/>
              <a:t>vitamine</a:t>
            </a:r>
            <a:r>
              <a:rPr lang="en-GB" dirty="0" smtClean="0"/>
              <a:t> A, </a:t>
            </a:r>
            <a:r>
              <a:rPr lang="en-GB" dirty="0" err="1" smtClean="0"/>
              <a:t>vitamine</a:t>
            </a:r>
            <a:r>
              <a:rPr lang="en-GB" dirty="0" smtClean="0"/>
              <a:t> B1, </a:t>
            </a:r>
            <a:r>
              <a:rPr lang="en-GB" dirty="0" err="1" smtClean="0"/>
              <a:t>vitamine</a:t>
            </a:r>
            <a:r>
              <a:rPr lang="en-GB" dirty="0" smtClean="0"/>
              <a:t> C, </a:t>
            </a:r>
            <a:r>
              <a:rPr lang="en-GB" dirty="0" err="1" smtClean="0"/>
              <a:t>vitamine</a:t>
            </a:r>
            <a:r>
              <a:rPr lang="en-GB" dirty="0" smtClean="0"/>
              <a:t> D, en </a:t>
            </a:r>
            <a:r>
              <a:rPr lang="en-GB" dirty="0" err="1" smtClean="0"/>
              <a:t>fer</a:t>
            </a:r>
            <a:r>
              <a:rPr lang="en-GB" dirty="0" smtClean="0"/>
              <a:t> et/ou </a:t>
            </a:r>
            <a:r>
              <a:rPr lang="en-GB" dirty="0" err="1" smtClean="0"/>
              <a:t>acide</a:t>
            </a:r>
            <a:r>
              <a:rPr lang="en-GB" dirty="0" smtClean="0"/>
              <a:t> </a:t>
            </a:r>
            <a:r>
              <a:rPr lang="en-GB" dirty="0" err="1" smtClean="0"/>
              <a:t>folique</a:t>
            </a:r>
            <a:r>
              <a:rPr lang="en-GB" dirty="0" smtClean="0"/>
              <a:t>, en </a:t>
            </a:r>
            <a:r>
              <a:rPr lang="en-GB" dirty="0" err="1" smtClean="0"/>
              <a:t>iode</a:t>
            </a:r>
            <a:r>
              <a:rPr lang="en-GB" dirty="0" smtClean="0"/>
              <a:t>. </a:t>
            </a:r>
          </a:p>
          <a:p>
            <a:pPr marL="514350" indent="-514350">
              <a:buFont typeface="+mj-lt"/>
              <a:buAutoNum type="alphaUcPeriod"/>
            </a:pPr>
            <a:r>
              <a:rPr lang="en-GB" dirty="0" smtClean="0"/>
              <a:t>Retard de </a:t>
            </a:r>
            <a:r>
              <a:rPr lang="en-GB" dirty="0" err="1" smtClean="0"/>
              <a:t>croissance</a:t>
            </a:r>
            <a:r>
              <a:rPr lang="en-GB" dirty="0" smtClean="0"/>
              <a:t> : malnutrition </a:t>
            </a:r>
            <a:r>
              <a:rPr lang="en-GB" dirty="0" err="1" smtClean="0"/>
              <a:t>chronique</a:t>
            </a:r>
            <a:r>
              <a:rPr lang="en-GB" dirty="0" smtClean="0"/>
              <a:t>, </a:t>
            </a:r>
            <a:r>
              <a:rPr lang="en-GB" dirty="0" err="1" smtClean="0"/>
              <a:t>insuffisance</a:t>
            </a:r>
            <a:r>
              <a:rPr lang="en-GB" dirty="0" smtClean="0"/>
              <a:t>  pond</a:t>
            </a:r>
            <a:r>
              <a:rPr lang="en-GB" dirty="0" smtClean="0">
                <a:latin typeface="Constantia"/>
              </a:rPr>
              <a:t>é</a:t>
            </a:r>
            <a:r>
              <a:rPr lang="en-GB" dirty="0" smtClean="0"/>
              <a:t>rale. </a:t>
            </a:r>
          </a:p>
          <a:p>
            <a:pPr marL="514350" indent="-514350">
              <a:buFont typeface="+mj-lt"/>
              <a:buAutoNum type="alphaUcPeriod"/>
            </a:pPr>
            <a:r>
              <a:rPr lang="en-GB" dirty="0" smtClean="0"/>
              <a:t>Malnutrition </a:t>
            </a:r>
            <a:r>
              <a:rPr lang="en-GB" dirty="0" err="1" smtClean="0"/>
              <a:t>aigue</a:t>
            </a:r>
            <a:r>
              <a:rPr lang="en-GB" dirty="0" smtClean="0"/>
              <a:t> </a:t>
            </a:r>
            <a:r>
              <a:rPr lang="en-GB" dirty="0" err="1" smtClean="0"/>
              <a:t>globale</a:t>
            </a:r>
            <a:r>
              <a:rPr lang="en-GB" dirty="0" smtClean="0"/>
              <a:t>: </a:t>
            </a:r>
            <a:r>
              <a:rPr lang="en-GB" dirty="0" err="1" smtClean="0"/>
              <a:t>concerne</a:t>
            </a:r>
            <a:r>
              <a:rPr lang="en-GB" dirty="0" smtClean="0"/>
              <a:t> particuli</a:t>
            </a:r>
            <a:r>
              <a:rPr lang="en-GB" dirty="0" smtClean="0">
                <a:latin typeface="Constantia"/>
              </a:rPr>
              <a:t>è</a:t>
            </a:r>
            <a:r>
              <a:rPr lang="en-GB" dirty="0" smtClean="0"/>
              <a:t>rement les </a:t>
            </a:r>
            <a:r>
              <a:rPr lang="en-GB" dirty="0" err="1" smtClean="0"/>
              <a:t>enfants</a:t>
            </a:r>
            <a:r>
              <a:rPr lang="en-GB" dirty="0" smtClean="0"/>
              <a:t> de </a:t>
            </a:r>
            <a:r>
              <a:rPr lang="en-GB" dirty="0" err="1" smtClean="0"/>
              <a:t>moins</a:t>
            </a:r>
            <a:r>
              <a:rPr lang="en-GB" dirty="0" smtClean="0"/>
              <a:t> de 5 ans. </a:t>
            </a:r>
            <a:r>
              <a:rPr lang="en-GB" dirty="0" err="1" smtClean="0"/>
              <a:t>Peut</a:t>
            </a:r>
            <a:r>
              <a:rPr lang="en-GB" dirty="0" smtClean="0"/>
              <a:t> </a:t>
            </a:r>
            <a:r>
              <a:rPr lang="en-GB" dirty="0" err="1" smtClean="0"/>
              <a:t>apparaitre</a:t>
            </a:r>
            <a:r>
              <a:rPr lang="en-GB" dirty="0" smtClean="0"/>
              <a:t> </a:t>
            </a:r>
            <a:r>
              <a:rPr lang="en-GB" dirty="0" err="1" smtClean="0"/>
              <a:t>sur</a:t>
            </a:r>
            <a:r>
              <a:rPr lang="en-GB" dirty="0" smtClean="0"/>
              <a:t> fond de malnutrition </a:t>
            </a:r>
            <a:r>
              <a:rPr lang="en-GB" dirty="0" err="1" smtClean="0"/>
              <a:t>chronique</a:t>
            </a:r>
            <a:r>
              <a:rPr lang="en-GB" dirty="0" smtClean="0"/>
              <a:t> ou </a:t>
            </a:r>
            <a:r>
              <a:rPr lang="en-GB" dirty="0" err="1" smtClean="0"/>
              <a:t>d’insuffisance</a:t>
            </a:r>
            <a:r>
              <a:rPr lang="en-GB" dirty="0" smtClean="0"/>
              <a:t> pond</a:t>
            </a:r>
            <a:r>
              <a:rPr lang="en-GB" dirty="0" smtClean="0">
                <a:latin typeface="Constantia"/>
              </a:rPr>
              <a:t>é</a:t>
            </a:r>
            <a:r>
              <a:rPr lang="en-GB" dirty="0" smtClean="0"/>
              <a:t>rale. </a:t>
            </a:r>
            <a:r>
              <a:rPr lang="en-GB" dirty="0" err="1" smtClean="0"/>
              <a:t>Peut</a:t>
            </a:r>
            <a:r>
              <a:rPr lang="en-GB" dirty="0" smtClean="0"/>
              <a:t> </a:t>
            </a:r>
            <a:r>
              <a:rPr lang="en-GB" dirty="0" err="1" smtClean="0"/>
              <a:t>survenir</a:t>
            </a:r>
            <a:r>
              <a:rPr lang="en-GB" dirty="0" smtClean="0"/>
              <a:t> </a:t>
            </a:r>
            <a:r>
              <a:rPr lang="en-GB" dirty="0" err="1" smtClean="0"/>
              <a:t>lorsqu’un</a:t>
            </a:r>
            <a:r>
              <a:rPr lang="en-GB" dirty="0" smtClean="0"/>
              <a:t> </a:t>
            </a:r>
            <a:r>
              <a:rPr lang="en-GB" dirty="0" err="1" smtClean="0"/>
              <a:t>d</a:t>
            </a:r>
            <a:r>
              <a:rPr lang="en-GB" dirty="0" err="1" smtClean="0">
                <a:latin typeface="Constantia"/>
              </a:rPr>
              <a:t>é</a:t>
            </a:r>
            <a:r>
              <a:rPr lang="en-GB" dirty="0" err="1" smtClean="0"/>
              <a:t>ficit</a:t>
            </a:r>
            <a:r>
              <a:rPr lang="en-GB" dirty="0" smtClean="0"/>
              <a:t> </a:t>
            </a:r>
            <a:r>
              <a:rPr lang="en-GB" dirty="0" err="1" smtClean="0"/>
              <a:t>d’apport</a:t>
            </a:r>
            <a:r>
              <a:rPr lang="en-GB" dirty="0" smtClean="0"/>
              <a:t> en aliment et en </a:t>
            </a:r>
            <a:r>
              <a:rPr lang="en-GB" dirty="0" err="1" smtClean="0"/>
              <a:t>micronutriment</a:t>
            </a:r>
            <a:r>
              <a:rPr lang="en-GB" dirty="0" smtClean="0"/>
              <a:t> </a:t>
            </a:r>
            <a:r>
              <a:rPr lang="en-GB" dirty="0" err="1" smtClean="0"/>
              <a:t>survient</a:t>
            </a:r>
            <a:r>
              <a:rPr lang="en-GB" dirty="0" smtClean="0"/>
              <a:t> </a:t>
            </a:r>
            <a:r>
              <a:rPr lang="en-GB" dirty="0" err="1" smtClean="0"/>
              <a:t>brutalement</a:t>
            </a:r>
            <a:endParaRPr lang="fr-FR" dirty="0"/>
          </a:p>
        </p:txBody>
      </p:sp>
    </p:spTree>
    <p:extLst>
      <p:ext uri="{BB962C8B-B14F-4D97-AF65-F5344CB8AC3E}">
        <p14:creationId xmlns:p14="http://schemas.microsoft.com/office/powerpoint/2010/main" val="15054676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err="1" smtClean="0"/>
              <a:t>Formes</a:t>
            </a:r>
            <a:r>
              <a:rPr lang="en-GB" dirty="0" smtClean="0"/>
              <a:t> </a:t>
            </a:r>
            <a:r>
              <a:rPr lang="en-GB" dirty="0" err="1" smtClean="0"/>
              <a:t>cliniques</a:t>
            </a:r>
            <a:r>
              <a:rPr lang="en-GB" dirty="0" smtClean="0"/>
              <a:t> de malnutrition </a:t>
            </a:r>
            <a:r>
              <a:rPr lang="en-GB" dirty="0" err="1" smtClean="0"/>
              <a:t>aigue</a:t>
            </a:r>
            <a:endParaRPr lang="fr-FR" dirty="0"/>
          </a:p>
        </p:txBody>
      </p:sp>
      <p:sp>
        <p:nvSpPr>
          <p:cNvPr id="2" name="Content Placeholder 1"/>
          <p:cNvSpPr>
            <a:spLocks noGrp="1"/>
          </p:cNvSpPr>
          <p:nvPr>
            <p:ph idx="1"/>
          </p:nvPr>
        </p:nvSpPr>
        <p:spPr/>
        <p:txBody>
          <a:bodyPr/>
          <a:lstStyle/>
          <a:p>
            <a:r>
              <a:rPr lang="en-GB" dirty="0" err="1" smtClean="0"/>
              <a:t>Marasme</a:t>
            </a:r>
            <a:r>
              <a:rPr lang="en-GB" dirty="0" smtClean="0"/>
              <a:t> (</a:t>
            </a:r>
            <a:r>
              <a:rPr lang="en-GB" dirty="0" err="1" smtClean="0"/>
              <a:t>aigue</a:t>
            </a:r>
            <a:r>
              <a:rPr lang="en-GB" dirty="0" smtClean="0"/>
              <a:t>, </a:t>
            </a:r>
            <a:r>
              <a:rPr lang="en-GB" dirty="0" err="1" smtClean="0"/>
              <a:t>mod</a:t>
            </a:r>
            <a:r>
              <a:rPr lang="en-GB" dirty="0" err="1" smtClean="0">
                <a:latin typeface="Constantia"/>
              </a:rPr>
              <a:t>é</a:t>
            </a:r>
            <a:r>
              <a:rPr lang="en-GB" dirty="0" err="1" smtClean="0"/>
              <a:t>r</a:t>
            </a:r>
            <a:r>
              <a:rPr lang="en-GB" dirty="0" err="1" smtClean="0">
                <a:latin typeface="Constantia"/>
              </a:rPr>
              <a:t>é</a:t>
            </a:r>
            <a:r>
              <a:rPr lang="en-GB" dirty="0" err="1" smtClean="0"/>
              <a:t>e</a:t>
            </a:r>
            <a:r>
              <a:rPr lang="en-GB" dirty="0" smtClean="0"/>
              <a:t>, </a:t>
            </a:r>
            <a:r>
              <a:rPr lang="en-GB" dirty="0" err="1" smtClean="0"/>
              <a:t>s</a:t>
            </a:r>
            <a:r>
              <a:rPr lang="en-GB" dirty="0" err="1" smtClean="0">
                <a:latin typeface="Constantia"/>
              </a:rPr>
              <a:t>é</a:t>
            </a:r>
            <a:r>
              <a:rPr lang="en-GB" dirty="0" err="1" smtClean="0"/>
              <a:t>v</a:t>
            </a:r>
            <a:r>
              <a:rPr lang="en-GB" dirty="0" err="1" smtClean="0">
                <a:latin typeface="Constantia"/>
              </a:rPr>
              <a:t>è</a:t>
            </a:r>
            <a:r>
              <a:rPr lang="en-GB" dirty="0" err="1" smtClean="0"/>
              <a:t>re</a:t>
            </a:r>
            <a:r>
              <a:rPr lang="en-GB" dirty="0" smtClean="0"/>
              <a:t>) di</a:t>
            </a:r>
            <a:r>
              <a:rPr lang="en-GB" dirty="0" smtClean="0">
                <a:latin typeface="Constantia"/>
              </a:rPr>
              <a:t>è</a:t>
            </a:r>
            <a:r>
              <a:rPr lang="en-GB" dirty="0" smtClean="0"/>
              <a:t>te d</a:t>
            </a:r>
            <a:r>
              <a:rPr lang="en-GB" dirty="0" smtClean="0">
                <a:latin typeface="Constantia"/>
              </a:rPr>
              <a:t>é</a:t>
            </a:r>
            <a:r>
              <a:rPr lang="en-GB" dirty="0" smtClean="0"/>
              <a:t>ficiente en </a:t>
            </a:r>
            <a:r>
              <a:rPr lang="en-GB" dirty="0" err="1">
                <a:latin typeface="Constantia"/>
              </a:rPr>
              <a:t>é</a:t>
            </a:r>
            <a:r>
              <a:rPr lang="en-GB" dirty="0" err="1" smtClean="0"/>
              <a:t>nergie</a:t>
            </a:r>
            <a:endParaRPr lang="en-GB" dirty="0" smtClean="0"/>
          </a:p>
          <a:p>
            <a:r>
              <a:rPr lang="en-GB" dirty="0" smtClean="0"/>
              <a:t>Kwashiorkor (</a:t>
            </a:r>
            <a:r>
              <a:rPr lang="en-GB" dirty="0" err="1" smtClean="0"/>
              <a:t>tjrs</a:t>
            </a:r>
            <a:r>
              <a:rPr lang="en-GB" dirty="0" smtClean="0"/>
              <a:t> </a:t>
            </a:r>
            <a:r>
              <a:rPr lang="en-GB" dirty="0" err="1" smtClean="0"/>
              <a:t>classé</a:t>
            </a:r>
            <a:r>
              <a:rPr lang="en-GB" dirty="0" smtClean="0"/>
              <a:t> </a:t>
            </a:r>
            <a:r>
              <a:rPr lang="en-GB" dirty="0" err="1" smtClean="0"/>
              <a:t>comme</a:t>
            </a:r>
            <a:r>
              <a:rPr lang="en-GB" dirty="0" smtClean="0"/>
              <a:t> MAS) diète déficiente en </a:t>
            </a:r>
            <a:r>
              <a:rPr lang="en-GB" dirty="0" err="1" smtClean="0"/>
              <a:t>prot</a:t>
            </a:r>
            <a:r>
              <a:rPr lang="en-GB" dirty="0" err="1" smtClean="0">
                <a:latin typeface="Constantia"/>
              </a:rPr>
              <a:t>é</a:t>
            </a:r>
            <a:r>
              <a:rPr lang="en-GB" dirty="0" err="1" smtClean="0"/>
              <a:t>ines</a:t>
            </a:r>
            <a:endParaRPr lang="en-GB" dirty="0" smtClean="0"/>
          </a:p>
          <a:p>
            <a:r>
              <a:rPr lang="en-GB" dirty="0" err="1" smtClean="0"/>
              <a:t>Marasmic</a:t>
            </a:r>
            <a:r>
              <a:rPr lang="en-GB" dirty="0" smtClean="0"/>
              <a:t>-kwashiorkor</a:t>
            </a:r>
            <a:endParaRPr lang="fr-FR" dirty="0"/>
          </a:p>
        </p:txBody>
      </p:sp>
    </p:spTree>
    <p:extLst>
      <p:ext uri="{BB962C8B-B14F-4D97-AF65-F5344CB8AC3E}">
        <p14:creationId xmlns:p14="http://schemas.microsoft.com/office/powerpoint/2010/main" val="1242141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Caractéristiques</a:t>
            </a:r>
            <a:r>
              <a:rPr lang="en-GB" dirty="0" smtClean="0"/>
              <a:t> du </a:t>
            </a:r>
            <a:r>
              <a:rPr lang="en-GB" dirty="0" err="1" smtClean="0"/>
              <a:t>marasme</a:t>
            </a:r>
            <a:endParaRPr lang="fr-FR" dirty="0"/>
          </a:p>
        </p:txBody>
      </p:sp>
      <p:pic>
        <p:nvPicPr>
          <p:cNvPr id="1026" name="Picture 2"/>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tretch/>
        </p:blipFill>
        <p:spPr bwMode="auto">
          <a:xfrm>
            <a:off x="457200" y="2686603"/>
            <a:ext cx="3657600" cy="228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sz="half" idx="2"/>
          </p:nvPr>
        </p:nvSpPr>
        <p:spPr/>
        <p:txBody>
          <a:bodyPr>
            <a:normAutofit fontScale="92500" lnSpcReduction="20000"/>
          </a:bodyPr>
          <a:lstStyle/>
          <a:p>
            <a:r>
              <a:rPr lang="en-GB" dirty="0" err="1" smtClean="0"/>
              <a:t>Faci</a:t>
            </a:r>
            <a:r>
              <a:rPr lang="en-GB" dirty="0" err="1" smtClean="0">
                <a:latin typeface="Constantia"/>
              </a:rPr>
              <a:t>ès</a:t>
            </a:r>
            <a:r>
              <a:rPr lang="en-GB" dirty="0" smtClean="0"/>
              <a:t> de petit </a:t>
            </a:r>
            <a:r>
              <a:rPr lang="en-GB" dirty="0" err="1" smtClean="0"/>
              <a:t>vieux</a:t>
            </a:r>
            <a:r>
              <a:rPr lang="en-GB" dirty="0" smtClean="0"/>
              <a:t> </a:t>
            </a:r>
          </a:p>
          <a:p>
            <a:r>
              <a:rPr lang="en-GB" dirty="0" err="1" smtClean="0"/>
              <a:t>Perte</a:t>
            </a:r>
            <a:r>
              <a:rPr lang="en-GB" dirty="0" smtClean="0"/>
              <a:t> de </a:t>
            </a:r>
            <a:r>
              <a:rPr lang="en-GB" dirty="0" err="1" smtClean="0"/>
              <a:t>graisse</a:t>
            </a:r>
            <a:r>
              <a:rPr lang="en-GB" dirty="0" smtClean="0"/>
              <a:t> sous-</a:t>
            </a:r>
            <a:r>
              <a:rPr lang="en-GB" dirty="0" err="1" smtClean="0"/>
              <a:t>cutan</a:t>
            </a:r>
            <a:r>
              <a:rPr lang="en-GB" dirty="0" err="1" smtClean="0">
                <a:latin typeface="Constantia"/>
              </a:rPr>
              <a:t>é</a:t>
            </a:r>
            <a:r>
              <a:rPr lang="en-GB" dirty="0" err="1" smtClean="0"/>
              <a:t>e</a:t>
            </a:r>
            <a:r>
              <a:rPr lang="en-GB" dirty="0" smtClean="0"/>
              <a:t> </a:t>
            </a:r>
          </a:p>
          <a:p>
            <a:r>
              <a:rPr lang="fr-FR" dirty="0" smtClean="0">
                <a:latin typeface="hurme_no2-webfont"/>
              </a:rPr>
              <a:t>  </a:t>
            </a:r>
            <a:r>
              <a:rPr lang="fr-FR" dirty="0">
                <a:latin typeface="hurme_no2-webfont"/>
              </a:rPr>
              <a:t>fonte musculaire importante</a:t>
            </a:r>
          </a:p>
          <a:p>
            <a:r>
              <a:rPr lang="fr-FR" dirty="0" smtClean="0">
                <a:latin typeface="hurme_no2-webfont"/>
              </a:rPr>
              <a:t>largement sous-pondéré </a:t>
            </a:r>
          </a:p>
          <a:p>
            <a:r>
              <a:rPr lang="en-GB" dirty="0" err="1" smtClean="0">
                <a:latin typeface="hurme_no2-webfont"/>
              </a:rPr>
              <a:t>Affamé</a:t>
            </a:r>
            <a:r>
              <a:rPr lang="en-GB" dirty="0" smtClean="0">
                <a:latin typeface="hurme_no2-webfont"/>
              </a:rPr>
              <a:t> </a:t>
            </a:r>
          </a:p>
          <a:p>
            <a:r>
              <a:rPr lang="en-GB" dirty="0" smtClean="0">
                <a:latin typeface="hurme_no2-webfont"/>
              </a:rPr>
              <a:t>Irritable </a:t>
            </a:r>
          </a:p>
          <a:p>
            <a:r>
              <a:rPr lang="en-GB" dirty="0" err="1" smtClean="0">
                <a:latin typeface="hurme_no2-webfont"/>
              </a:rPr>
              <a:t>Peau</a:t>
            </a:r>
            <a:r>
              <a:rPr lang="en-GB" dirty="0" smtClean="0">
                <a:latin typeface="hurme_no2-webfont"/>
              </a:rPr>
              <a:t> </a:t>
            </a:r>
            <a:r>
              <a:rPr lang="en-GB" dirty="0" err="1" smtClean="0">
                <a:latin typeface="hurme_no2-webfont"/>
              </a:rPr>
              <a:t>présentant</a:t>
            </a:r>
            <a:r>
              <a:rPr lang="en-GB" dirty="0" smtClean="0">
                <a:latin typeface="hurme_no2-webfont"/>
              </a:rPr>
              <a:t> de </a:t>
            </a:r>
            <a:r>
              <a:rPr lang="en-GB" dirty="0" err="1" smtClean="0">
                <a:latin typeface="hurme_no2-webfont"/>
              </a:rPr>
              <a:t>nombreux</a:t>
            </a:r>
            <a:r>
              <a:rPr lang="en-GB" dirty="0" smtClean="0">
                <a:latin typeface="hurme_no2-webfont"/>
              </a:rPr>
              <a:t> </a:t>
            </a:r>
            <a:r>
              <a:rPr lang="en-GB" dirty="0" err="1" smtClean="0">
                <a:latin typeface="hurme_no2-webfont"/>
              </a:rPr>
              <a:t>plis</a:t>
            </a:r>
            <a:r>
              <a:rPr lang="en-GB" dirty="0" smtClean="0">
                <a:latin typeface="hurme_no2-webfont"/>
              </a:rPr>
              <a:t> </a:t>
            </a:r>
          </a:p>
          <a:p>
            <a:r>
              <a:rPr lang="en-GB" dirty="0" err="1" smtClean="0">
                <a:latin typeface="hurme_no2-webfont"/>
              </a:rPr>
              <a:t>Chapelet</a:t>
            </a:r>
            <a:r>
              <a:rPr lang="en-GB" dirty="0" smtClean="0">
                <a:latin typeface="hurme_no2-webfont"/>
              </a:rPr>
              <a:t> costal</a:t>
            </a:r>
            <a:endParaRPr lang="fr-FR" dirty="0">
              <a:latin typeface="hurme_no2-webfont"/>
            </a:endParaRPr>
          </a:p>
          <a:p>
            <a:endParaRPr lang="fr-FR" dirty="0"/>
          </a:p>
        </p:txBody>
      </p:sp>
    </p:spTree>
    <p:extLst>
      <p:ext uri="{BB962C8B-B14F-4D97-AF65-F5344CB8AC3E}">
        <p14:creationId xmlns:p14="http://schemas.microsoft.com/office/powerpoint/2010/main" val="36737798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Caractéristiques</a:t>
            </a:r>
            <a:r>
              <a:rPr lang="en-GB" dirty="0" smtClean="0"/>
              <a:t> du kwashiorkor</a:t>
            </a:r>
            <a:endParaRPr lang="fr-FR" dirty="0"/>
          </a:p>
        </p:txBody>
      </p:sp>
      <p:sp>
        <p:nvSpPr>
          <p:cNvPr id="3" name="Content Placeholder 2"/>
          <p:cNvSpPr>
            <a:spLocks noGrp="1"/>
          </p:cNvSpPr>
          <p:nvPr>
            <p:ph sz="half" idx="1"/>
          </p:nvPr>
        </p:nvSpPr>
        <p:spPr/>
        <p:txBody>
          <a:bodyPr>
            <a:normAutofit fontScale="92500" lnSpcReduction="20000"/>
          </a:bodyPr>
          <a:lstStyle/>
          <a:p>
            <a:r>
              <a:rPr lang="en-GB" dirty="0" err="1" smtClean="0"/>
              <a:t>Oed</a:t>
            </a:r>
            <a:r>
              <a:rPr lang="en-GB" dirty="0" err="1" smtClean="0">
                <a:latin typeface="Constantia"/>
              </a:rPr>
              <a:t>è</a:t>
            </a:r>
            <a:r>
              <a:rPr lang="en-GB" dirty="0" err="1" smtClean="0"/>
              <a:t>me</a:t>
            </a:r>
            <a:r>
              <a:rPr lang="en-GB" dirty="0" smtClean="0"/>
              <a:t>  </a:t>
            </a:r>
            <a:r>
              <a:rPr lang="en-GB" dirty="0" err="1" smtClean="0"/>
              <a:t>bilat</a:t>
            </a:r>
            <a:r>
              <a:rPr lang="en-GB" dirty="0" err="1" smtClean="0">
                <a:latin typeface="Constantia"/>
              </a:rPr>
              <a:t>è</a:t>
            </a:r>
            <a:r>
              <a:rPr lang="en-GB" dirty="0" err="1" smtClean="0"/>
              <a:t>ral</a:t>
            </a:r>
            <a:r>
              <a:rPr lang="en-GB" dirty="0" smtClean="0"/>
              <a:t> ascendant et </a:t>
            </a:r>
            <a:r>
              <a:rPr lang="en-GB" dirty="0" err="1" smtClean="0"/>
              <a:t>prenant</a:t>
            </a:r>
            <a:r>
              <a:rPr lang="en-GB" dirty="0" smtClean="0"/>
              <a:t> le </a:t>
            </a:r>
            <a:r>
              <a:rPr lang="en-GB" dirty="0" err="1" smtClean="0"/>
              <a:t>godet</a:t>
            </a:r>
            <a:r>
              <a:rPr lang="en-GB" dirty="0" smtClean="0"/>
              <a:t> </a:t>
            </a:r>
          </a:p>
          <a:p>
            <a:r>
              <a:rPr lang="en-GB" dirty="0" smtClean="0"/>
              <a:t>Face de </a:t>
            </a:r>
            <a:r>
              <a:rPr lang="en-GB" dirty="0" err="1" smtClean="0"/>
              <a:t>lune</a:t>
            </a:r>
            <a:r>
              <a:rPr lang="en-GB" dirty="0" smtClean="0"/>
              <a:t> </a:t>
            </a:r>
          </a:p>
          <a:p>
            <a:r>
              <a:rPr lang="en-GB" dirty="0" err="1" smtClean="0"/>
              <a:t>L</a:t>
            </a:r>
            <a:r>
              <a:rPr lang="en-GB" dirty="0" err="1" smtClean="0">
                <a:latin typeface="Constantia"/>
              </a:rPr>
              <a:t>é</a:t>
            </a:r>
            <a:r>
              <a:rPr lang="en-GB" dirty="0" err="1" smtClean="0"/>
              <a:t>sions</a:t>
            </a:r>
            <a:r>
              <a:rPr lang="en-GB" dirty="0" smtClean="0"/>
              <a:t> </a:t>
            </a:r>
            <a:r>
              <a:rPr lang="en-GB" dirty="0" err="1" smtClean="0"/>
              <a:t>cutan</a:t>
            </a:r>
            <a:r>
              <a:rPr lang="en-GB" dirty="0" err="1" smtClean="0">
                <a:latin typeface="Constantia"/>
              </a:rPr>
              <a:t>é</a:t>
            </a:r>
            <a:r>
              <a:rPr lang="en-GB" dirty="0" err="1" smtClean="0"/>
              <a:t>es</a:t>
            </a:r>
            <a:r>
              <a:rPr lang="en-GB" dirty="0" smtClean="0"/>
              <a:t> </a:t>
            </a:r>
          </a:p>
          <a:p>
            <a:r>
              <a:rPr lang="en-GB" dirty="0" err="1" smtClean="0"/>
              <a:t>Perte</a:t>
            </a:r>
            <a:r>
              <a:rPr lang="en-GB" dirty="0" smtClean="0"/>
              <a:t> de pigmentation </a:t>
            </a:r>
          </a:p>
          <a:p>
            <a:r>
              <a:rPr lang="en-GB" dirty="0" err="1" smtClean="0"/>
              <a:t>c</a:t>
            </a:r>
            <a:r>
              <a:rPr lang="en-GB" dirty="0" err="1"/>
              <a:t>heveux</a:t>
            </a:r>
            <a:r>
              <a:rPr lang="en-GB" dirty="0"/>
              <a:t> fins et </a:t>
            </a:r>
            <a:r>
              <a:rPr lang="en-GB" dirty="0" err="1" smtClean="0"/>
              <a:t>friables</a:t>
            </a:r>
            <a:r>
              <a:rPr lang="en-GB" dirty="0" smtClean="0"/>
              <a:t> </a:t>
            </a:r>
          </a:p>
          <a:p>
            <a:r>
              <a:rPr lang="en-GB" dirty="0" err="1" smtClean="0"/>
              <a:t>H</a:t>
            </a:r>
            <a:r>
              <a:rPr lang="en-GB" dirty="0" err="1" smtClean="0">
                <a:latin typeface="Constantia"/>
              </a:rPr>
              <a:t>é</a:t>
            </a:r>
            <a:r>
              <a:rPr lang="en-GB" dirty="0" err="1" smtClean="0"/>
              <a:t>patom</a:t>
            </a:r>
            <a:r>
              <a:rPr lang="en-GB" dirty="0" err="1" smtClean="0">
                <a:latin typeface="Constantia"/>
              </a:rPr>
              <a:t>é</a:t>
            </a:r>
            <a:r>
              <a:rPr lang="en-GB" dirty="0" err="1" smtClean="0"/>
              <a:t>galie</a:t>
            </a:r>
            <a:r>
              <a:rPr lang="en-GB" dirty="0" smtClean="0"/>
              <a:t> </a:t>
            </a:r>
          </a:p>
          <a:p>
            <a:r>
              <a:rPr lang="en-GB" dirty="0" err="1" smtClean="0"/>
              <a:t>Apathique</a:t>
            </a:r>
            <a:r>
              <a:rPr lang="en-GB" dirty="0" smtClean="0"/>
              <a:t> </a:t>
            </a:r>
          </a:p>
          <a:p>
            <a:r>
              <a:rPr lang="en-GB" dirty="0" err="1" smtClean="0"/>
              <a:t>Anorexie</a:t>
            </a:r>
            <a:r>
              <a:rPr lang="en-GB" dirty="0" smtClean="0"/>
              <a:t> </a:t>
            </a:r>
          </a:p>
          <a:p>
            <a:r>
              <a:rPr lang="en-GB" dirty="0" err="1" smtClean="0"/>
              <a:t>An</a:t>
            </a:r>
            <a:r>
              <a:rPr lang="en-GB" dirty="0" err="1" smtClean="0">
                <a:latin typeface="Constantia"/>
              </a:rPr>
              <a:t>é</a:t>
            </a:r>
            <a:r>
              <a:rPr lang="en-GB" dirty="0" err="1" smtClean="0"/>
              <a:t>mie</a:t>
            </a:r>
            <a:r>
              <a:rPr lang="en-GB" dirty="0" smtClean="0"/>
              <a:t> </a:t>
            </a:r>
          </a:p>
          <a:p>
            <a:endParaRPr lang="fr-FR" dirty="0"/>
          </a:p>
        </p:txBody>
      </p:sp>
      <p:pic>
        <p:nvPicPr>
          <p:cNvPr id="2050"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419600" y="2723179"/>
            <a:ext cx="3657600" cy="2216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91675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err="1" smtClean="0"/>
              <a:t>Évaluation</a:t>
            </a:r>
            <a:r>
              <a:rPr lang="en-GB" dirty="0" smtClean="0"/>
              <a:t> de </a:t>
            </a:r>
            <a:r>
              <a:rPr lang="en-GB" dirty="0" err="1" smtClean="0"/>
              <a:t>l’</a:t>
            </a:r>
            <a:r>
              <a:rPr lang="en-GB" dirty="0" err="1" smtClean="0">
                <a:latin typeface="Constantia"/>
              </a:rPr>
              <a:t>état</a:t>
            </a:r>
            <a:r>
              <a:rPr lang="en-GB" dirty="0" smtClean="0">
                <a:latin typeface="Constantia"/>
              </a:rPr>
              <a:t> </a:t>
            </a:r>
            <a:r>
              <a:rPr lang="en-GB" dirty="0" err="1" smtClean="0"/>
              <a:t>nutritionnel</a:t>
            </a:r>
            <a:endParaRPr lang="fr-FR" dirty="0"/>
          </a:p>
        </p:txBody>
      </p:sp>
      <p:sp>
        <p:nvSpPr>
          <p:cNvPr id="6" name="Content Placeholder 5"/>
          <p:cNvSpPr>
            <a:spLocks noGrp="1"/>
          </p:cNvSpPr>
          <p:nvPr>
            <p:ph idx="1"/>
          </p:nvPr>
        </p:nvSpPr>
        <p:spPr/>
        <p:txBody>
          <a:bodyPr>
            <a:normAutofit/>
          </a:bodyPr>
          <a:lstStyle/>
          <a:p>
            <a:r>
              <a:rPr lang="en-GB" dirty="0" err="1" smtClean="0"/>
              <a:t>L’ensemble</a:t>
            </a:r>
            <a:r>
              <a:rPr lang="en-GB" dirty="0" smtClean="0"/>
              <a:t> de </a:t>
            </a:r>
            <a:r>
              <a:rPr lang="en-GB" dirty="0" err="1" smtClean="0"/>
              <a:t>ces</a:t>
            </a:r>
            <a:r>
              <a:rPr lang="en-GB" dirty="0" smtClean="0"/>
              <a:t> </a:t>
            </a:r>
            <a:r>
              <a:rPr lang="en-GB" dirty="0" err="1" smtClean="0"/>
              <a:t>signes</a:t>
            </a:r>
            <a:r>
              <a:rPr lang="en-GB" dirty="0" smtClean="0"/>
              <a:t> ne </a:t>
            </a:r>
            <a:r>
              <a:rPr lang="en-GB" dirty="0" err="1" smtClean="0"/>
              <a:t>sont</a:t>
            </a:r>
            <a:r>
              <a:rPr lang="en-GB" dirty="0" smtClean="0"/>
              <a:t> pas </a:t>
            </a:r>
            <a:r>
              <a:rPr lang="en-GB" dirty="0" err="1" smtClean="0"/>
              <a:t>toujours</a:t>
            </a:r>
            <a:r>
              <a:rPr lang="en-GB" dirty="0" smtClean="0"/>
              <a:t> </a:t>
            </a:r>
            <a:r>
              <a:rPr lang="en-GB" dirty="0" err="1" smtClean="0"/>
              <a:t>pr</a:t>
            </a:r>
            <a:r>
              <a:rPr lang="en-GB" dirty="0" err="1" smtClean="0">
                <a:latin typeface="Constantia"/>
              </a:rPr>
              <a:t>é</a:t>
            </a:r>
            <a:r>
              <a:rPr lang="en-GB" dirty="0" err="1" smtClean="0"/>
              <a:t>sents</a:t>
            </a:r>
            <a:r>
              <a:rPr lang="en-GB" dirty="0" smtClean="0"/>
              <a:t>. </a:t>
            </a:r>
          </a:p>
          <a:p>
            <a:r>
              <a:rPr lang="en-GB" dirty="0" smtClean="0">
                <a:latin typeface="Franklin Gothic Book"/>
              </a:rPr>
              <a:t>→prise des </a:t>
            </a:r>
            <a:r>
              <a:rPr lang="en-GB" dirty="0" err="1" smtClean="0">
                <a:latin typeface="Franklin Gothic Book"/>
              </a:rPr>
              <a:t>mesures</a:t>
            </a:r>
            <a:r>
              <a:rPr lang="en-GB" dirty="0" smtClean="0">
                <a:latin typeface="Franklin Gothic Book"/>
              </a:rPr>
              <a:t> </a:t>
            </a:r>
            <a:r>
              <a:rPr lang="en-GB" dirty="0" err="1" smtClean="0">
                <a:latin typeface="Franklin Gothic Book"/>
              </a:rPr>
              <a:t>anthropom</a:t>
            </a:r>
            <a:r>
              <a:rPr lang="en-GB" dirty="0" err="1" smtClean="0">
                <a:latin typeface="Constantia"/>
              </a:rPr>
              <a:t>é</a:t>
            </a:r>
            <a:r>
              <a:rPr lang="en-GB" dirty="0" err="1" smtClean="0">
                <a:latin typeface="Franklin Gothic Book"/>
              </a:rPr>
              <a:t>triques</a:t>
            </a:r>
            <a:r>
              <a:rPr lang="en-GB" dirty="0" smtClean="0">
                <a:latin typeface="Franklin Gothic Book"/>
              </a:rPr>
              <a:t>: </a:t>
            </a:r>
            <a:r>
              <a:rPr lang="en-GB" dirty="0" err="1" smtClean="0">
                <a:latin typeface="Franklin Gothic Book"/>
              </a:rPr>
              <a:t>poids</a:t>
            </a:r>
            <a:r>
              <a:rPr lang="en-GB" dirty="0" smtClean="0">
                <a:latin typeface="Franklin Gothic Book"/>
              </a:rPr>
              <a:t>, </a:t>
            </a:r>
            <a:r>
              <a:rPr lang="en-GB" dirty="0" err="1" smtClean="0">
                <a:latin typeface="Franklin Gothic Book"/>
              </a:rPr>
              <a:t>taille</a:t>
            </a:r>
            <a:r>
              <a:rPr lang="en-GB" dirty="0" smtClean="0">
                <a:latin typeface="Franklin Gothic Book"/>
              </a:rPr>
              <a:t>, </a:t>
            </a:r>
            <a:r>
              <a:rPr lang="en-GB" dirty="0" err="1" smtClean="0">
                <a:latin typeface="Franklin Gothic Book"/>
              </a:rPr>
              <a:t>p</a:t>
            </a:r>
            <a:r>
              <a:rPr lang="en-GB" dirty="0" err="1" smtClean="0">
                <a:latin typeface="Constantia"/>
              </a:rPr>
              <a:t>é</a:t>
            </a:r>
            <a:r>
              <a:rPr lang="en-GB" dirty="0" err="1" smtClean="0">
                <a:latin typeface="Franklin Gothic Book"/>
              </a:rPr>
              <a:t>rim</a:t>
            </a:r>
            <a:r>
              <a:rPr lang="en-GB" dirty="0" err="1" smtClean="0">
                <a:latin typeface="Constantia"/>
              </a:rPr>
              <a:t>è</a:t>
            </a:r>
            <a:r>
              <a:rPr lang="en-GB" dirty="0" err="1" smtClean="0">
                <a:latin typeface="Franklin Gothic Book"/>
              </a:rPr>
              <a:t>tre</a:t>
            </a:r>
            <a:r>
              <a:rPr lang="en-GB" dirty="0" smtClean="0">
                <a:latin typeface="Franklin Gothic Book"/>
              </a:rPr>
              <a:t> brachial, identification des </a:t>
            </a:r>
            <a:r>
              <a:rPr lang="en-GB" dirty="0" err="1" smtClean="0">
                <a:latin typeface="Franklin Gothic Book"/>
              </a:rPr>
              <a:t>oed</a:t>
            </a:r>
            <a:r>
              <a:rPr lang="en-GB" dirty="0" err="1" smtClean="0">
                <a:latin typeface="Constantia"/>
              </a:rPr>
              <a:t>è</a:t>
            </a:r>
            <a:r>
              <a:rPr lang="en-GB" dirty="0" err="1" smtClean="0">
                <a:latin typeface="Franklin Gothic Book"/>
              </a:rPr>
              <a:t>mes</a:t>
            </a:r>
            <a:r>
              <a:rPr lang="en-GB" dirty="0" smtClean="0">
                <a:latin typeface="Franklin Gothic Book"/>
              </a:rPr>
              <a:t>.</a:t>
            </a:r>
          </a:p>
          <a:p>
            <a:r>
              <a:rPr lang="fr-FR" dirty="0">
                <a:latin typeface="Franklin Gothic Book"/>
              </a:rPr>
              <a:t>Indice poids-taille (IPT &lt; −3 ET) et le périmètre brachial (PB &lt; 115 mm). </a:t>
            </a:r>
          </a:p>
          <a:p>
            <a:r>
              <a:rPr lang="fr-FR" dirty="0">
                <a:latin typeface="Franklin Gothic Book"/>
              </a:rPr>
              <a:t>Utilisation du PB comme seul indicateur  de plus en plus fréquente, car  plus facile à mesurer que l’IPT</a:t>
            </a:r>
          </a:p>
          <a:p>
            <a:pPr marL="0" indent="0">
              <a:buNone/>
            </a:pPr>
            <a:r>
              <a:rPr lang="en-GB" dirty="0" smtClean="0">
                <a:latin typeface="Franklin Gothic Book"/>
              </a:rPr>
              <a:t> </a:t>
            </a:r>
          </a:p>
          <a:p>
            <a:r>
              <a:rPr lang="en-GB" dirty="0" smtClean="0">
                <a:latin typeface="Franklin Gothic Book"/>
              </a:rPr>
              <a:t>→ Les </a:t>
            </a:r>
            <a:r>
              <a:rPr lang="en-GB" dirty="0" err="1" smtClean="0">
                <a:latin typeface="Franklin Gothic Book"/>
              </a:rPr>
              <a:t>r</a:t>
            </a:r>
            <a:r>
              <a:rPr lang="en-GB" dirty="0" err="1" smtClean="0">
                <a:latin typeface="Constantia"/>
              </a:rPr>
              <a:t>é</a:t>
            </a:r>
            <a:r>
              <a:rPr lang="en-GB" dirty="0" err="1" smtClean="0">
                <a:latin typeface="Franklin Gothic Book"/>
              </a:rPr>
              <a:t>f</a:t>
            </a:r>
            <a:r>
              <a:rPr lang="en-GB" dirty="0" err="1" smtClean="0">
                <a:latin typeface="Constantia"/>
              </a:rPr>
              <a:t>é</a:t>
            </a:r>
            <a:r>
              <a:rPr lang="en-GB" dirty="0" err="1" smtClean="0">
                <a:latin typeface="Franklin Gothic Book"/>
              </a:rPr>
              <a:t>rences</a:t>
            </a:r>
            <a:r>
              <a:rPr lang="en-GB" dirty="0" smtClean="0">
                <a:latin typeface="Franklin Gothic Book"/>
              </a:rPr>
              <a:t>: </a:t>
            </a:r>
          </a:p>
          <a:p>
            <a:pPr lvl="1"/>
            <a:r>
              <a:rPr lang="fr-FR" dirty="0"/>
              <a:t>Appréciation état nutritionnel d’un enfant: d’une population d’enfants « non malades » et « bien nourris » (« à croissance non restreinte ») de même sexe et de même </a:t>
            </a:r>
            <a:r>
              <a:rPr lang="fr-FR" dirty="0" smtClean="0"/>
              <a:t>âge</a:t>
            </a:r>
          </a:p>
          <a:p>
            <a:pPr lvl="1"/>
            <a:r>
              <a:rPr lang="fr-FR" dirty="0"/>
              <a:t>Courbes de référence internationales: </a:t>
            </a:r>
            <a:r>
              <a:rPr lang="fr-FR" dirty="0" smtClean="0"/>
              <a:t> </a:t>
            </a:r>
            <a:r>
              <a:rPr lang="fr-FR" dirty="0"/>
              <a:t>(OMS/MGRS – 2006) </a:t>
            </a:r>
          </a:p>
        </p:txBody>
      </p:sp>
    </p:spTree>
    <p:extLst>
      <p:ext uri="{BB962C8B-B14F-4D97-AF65-F5344CB8AC3E}">
        <p14:creationId xmlns:p14="http://schemas.microsoft.com/office/powerpoint/2010/main" val="39580797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smtClean="0"/>
              <a:t>Cons</a:t>
            </a:r>
            <a:r>
              <a:rPr lang="en-GB" dirty="0" err="1" smtClean="0">
                <a:latin typeface="Constantia"/>
              </a:rPr>
              <a:t>é</a:t>
            </a:r>
            <a:r>
              <a:rPr lang="en-GB" dirty="0" err="1" smtClean="0"/>
              <a:t>quences</a:t>
            </a:r>
            <a:r>
              <a:rPr lang="en-GB" dirty="0" smtClean="0"/>
              <a:t> </a:t>
            </a:r>
            <a:r>
              <a:rPr lang="en-GB" dirty="0" err="1" smtClean="0"/>
              <a:t>cliniques</a:t>
            </a:r>
            <a:r>
              <a:rPr lang="en-GB" dirty="0" smtClean="0"/>
              <a:t> </a:t>
            </a:r>
            <a:endParaRPr lang="fr-FR" dirty="0"/>
          </a:p>
        </p:txBody>
      </p:sp>
      <p:pic>
        <p:nvPicPr>
          <p:cNvPr id="3074"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457200" y="2514600"/>
            <a:ext cx="3657600" cy="2022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419600" y="2590800"/>
            <a:ext cx="3742207" cy="2315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34480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GB" dirty="0" smtClean="0"/>
              <a:t>Complications </a:t>
            </a:r>
            <a:endParaRPr lang="fr-FR" dirty="0"/>
          </a:p>
        </p:txBody>
      </p:sp>
      <p:sp>
        <p:nvSpPr>
          <p:cNvPr id="6" name="Content Placeholder 5"/>
          <p:cNvSpPr>
            <a:spLocks noGrp="1"/>
          </p:cNvSpPr>
          <p:nvPr>
            <p:ph idx="1"/>
          </p:nvPr>
        </p:nvSpPr>
        <p:spPr/>
        <p:txBody>
          <a:bodyPr>
            <a:normAutofit fontScale="92500" lnSpcReduction="20000"/>
          </a:bodyPr>
          <a:lstStyle/>
          <a:p>
            <a:r>
              <a:rPr lang="fr-FR" dirty="0"/>
              <a:t>Fièvre, </a:t>
            </a:r>
            <a:r>
              <a:rPr lang="fr-FR" dirty="0" smtClean="0"/>
              <a:t>vomissements, anorexie,  </a:t>
            </a:r>
            <a:r>
              <a:rPr lang="fr-FR" dirty="0"/>
              <a:t>irritabilité  diarrhées + déshydratation, </a:t>
            </a:r>
          </a:p>
          <a:p>
            <a:r>
              <a:rPr lang="fr-FR" dirty="0"/>
              <a:t>Carence en fer provoque une anémie, des retards de croissance et de développement intellectuel, un affaiblissement du système immunitaire.et par conséquent une moins bonne résistance aux infections bactériennes et virales.</a:t>
            </a:r>
          </a:p>
          <a:p>
            <a:r>
              <a:rPr lang="fr-FR" dirty="0"/>
              <a:t> Infections respiratoires basses </a:t>
            </a:r>
          </a:p>
          <a:p>
            <a:r>
              <a:rPr lang="fr-FR" dirty="0"/>
              <a:t>Carence en vitamine A </a:t>
            </a:r>
            <a:r>
              <a:rPr lang="fr-FR" dirty="0" smtClean="0"/>
              <a:t>provoque: Xérophtalmie, taches de </a:t>
            </a:r>
            <a:r>
              <a:rPr lang="fr-FR" dirty="0" err="1" smtClean="0"/>
              <a:t>Bitot</a:t>
            </a:r>
            <a:r>
              <a:rPr lang="fr-FR" dirty="0" smtClean="0"/>
              <a:t>, cécité nocturne, </a:t>
            </a:r>
            <a:r>
              <a:rPr lang="fr-FR" dirty="0" err="1" smtClean="0"/>
              <a:t>kératomalacie</a:t>
            </a:r>
            <a:r>
              <a:rPr lang="fr-FR" dirty="0" smtClean="0"/>
              <a:t>, cécité. </a:t>
            </a:r>
            <a:endParaRPr lang="fr-FR" dirty="0"/>
          </a:p>
          <a:p>
            <a:r>
              <a:rPr lang="fr-FR" dirty="0"/>
              <a:t>Déficits cognitifs, handicaps intellectuels,  diminution du QI (quotient intellectuel) des troubles de l'apprentissage (problèmes de concentration),</a:t>
            </a:r>
          </a:p>
          <a:p>
            <a:r>
              <a:rPr lang="fr-FR" dirty="0"/>
              <a:t> Fatigue, perte de masse musculaire, amaigrissement, poids insuffisant par rapport à la taille (phénomène appelé l'émaciation).</a:t>
            </a:r>
          </a:p>
          <a:p>
            <a:r>
              <a:rPr lang="fr-FR" dirty="0"/>
              <a:t> Décès possible en cas de carences prolongées en nutriments chez les enfants de moins de 5 ans.</a:t>
            </a:r>
          </a:p>
          <a:p>
            <a:endParaRPr lang="fr-FR" dirty="0"/>
          </a:p>
        </p:txBody>
      </p:sp>
    </p:spTree>
    <p:extLst>
      <p:ext uri="{BB962C8B-B14F-4D97-AF65-F5344CB8AC3E}">
        <p14:creationId xmlns:p14="http://schemas.microsoft.com/office/powerpoint/2010/main" val="41546103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GB" dirty="0" err="1" smtClean="0"/>
              <a:t>Tache</a:t>
            </a:r>
            <a:r>
              <a:rPr lang="en-GB" dirty="0" smtClean="0"/>
              <a:t> de </a:t>
            </a:r>
            <a:r>
              <a:rPr lang="en-GB" dirty="0" err="1" smtClean="0"/>
              <a:t>Bitot</a:t>
            </a:r>
            <a:endParaRPr lang="fr-FR" dirty="0"/>
          </a:p>
        </p:txBody>
      </p:sp>
      <p:sp>
        <p:nvSpPr>
          <p:cNvPr id="5" name="Text Placeholder 4"/>
          <p:cNvSpPr>
            <a:spLocks noGrp="1"/>
          </p:cNvSpPr>
          <p:nvPr>
            <p:ph type="body" sz="quarter" idx="3"/>
          </p:nvPr>
        </p:nvSpPr>
        <p:spPr/>
        <p:txBody>
          <a:bodyPr/>
          <a:lstStyle/>
          <a:p>
            <a:r>
              <a:rPr lang="en-GB" dirty="0" err="1" smtClean="0"/>
              <a:t>keratomalacie</a:t>
            </a:r>
            <a:endParaRPr lang="fr-FR" dirty="0"/>
          </a:p>
        </p:txBody>
      </p:sp>
      <p:pic>
        <p:nvPicPr>
          <p:cNvPr id="1026" name="Picture 2"/>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105399" y="2895600"/>
            <a:ext cx="2482755" cy="2424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57200" y="2904443"/>
            <a:ext cx="3657600" cy="249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38561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a:t>Traitement </a:t>
            </a:r>
            <a:endParaRPr lang="fr-FR" dirty="0"/>
          </a:p>
        </p:txBody>
      </p:sp>
      <p:sp>
        <p:nvSpPr>
          <p:cNvPr id="2" name="Content Placeholder 1"/>
          <p:cNvSpPr>
            <a:spLocks noGrp="1"/>
          </p:cNvSpPr>
          <p:nvPr>
            <p:ph idx="1"/>
          </p:nvPr>
        </p:nvSpPr>
        <p:spPr/>
        <p:txBody>
          <a:bodyPr/>
          <a:lstStyle/>
          <a:p>
            <a:r>
              <a:rPr lang="en-GB" dirty="0" smtClean="0"/>
              <a:t>Triage des </a:t>
            </a:r>
            <a:r>
              <a:rPr lang="en-GB" dirty="0" err="1" smtClean="0"/>
              <a:t>b</a:t>
            </a:r>
            <a:r>
              <a:rPr lang="en-GB" dirty="0" err="1" smtClean="0">
                <a:latin typeface="Constantia"/>
              </a:rPr>
              <a:t>é</a:t>
            </a:r>
            <a:r>
              <a:rPr lang="en-GB" dirty="0" err="1" smtClean="0"/>
              <a:t>n</a:t>
            </a:r>
            <a:r>
              <a:rPr lang="en-GB" dirty="0" err="1"/>
              <a:t>é</a:t>
            </a:r>
            <a:r>
              <a:rPr lang="en-GB" dirty="0" err="1" smtClean="0"/>
              <a:t>ficiaires</a:t>
            </a:r>
            <a:r>
              <a:rPr lang="en-GB" dirty="0" smtClean="0"/>
              <a:t> : 3 </a:t>
            </a:r>
            <a:r>
              <a:rPr lang="en-GB" dirty="0" err="1" smtClean="0"/>
              <a:t>param</a:t>
            </a:r>
            <a:r>
              <a:rPr lang="en-GB" dirty="0" err="1" smtClean="0">
                <a:latin typeface="Constantia"/>
              </a:rPr>
              <a:t>è</a:t>
            </a:r>
            <a:r>
              <a:rPr lang="en-GB" dirty="0" err="1" smtClean="0"/>
              <a:t>tres</a:t>
            </a:r>
            <a:r>
              <a:rPr lang="en-GB" dirty="0" smtClean="0"/>
              <a:t> </a:t>
            </a:r>
          </a:p>
          <a:p>
            <a:pPr marL="514350" indent="-514350">
              <a:buFont typeface="+mj-lt"/>
              <a:buAutoNum type="arabicParenR"/>
            </a:pPr>
            <a:r>
              <a:rPr lang="en-GB" dirty="0" err="1" smtClean="0"/>
              <a:t>Mesures</a:t>
            </a:r>
            <a:r>
              <a:rPr lang="en-GB" dirty="0" smtClean="0"/>
              <a:t> </a:t>
            </a:r>
            <a:r>
              <a:rPr lang="en-GB" dirty="0" err="1" smtClean="0"/>
              <a:t>anthropom</a:t>
            </a:r>
            <a:r>
              <a:rPr lang="en-GB" dirty="0" err="1"/>
              <a:t>é</a:t>
            </a:r>
            <a:r>
              <a:rPr lang="en-GB" dirty="0" err="1" smtClean="0"/>
              <a:t>triques</a:t>
            </a:r>
            <a:r>
              <a:rPr lang="en-GB" dirty="0" smtClean="0"/>
              <a:t> </a:t>
            </a:r>
          </a:p>
          <a:p>
            <a:pPr marL="514350" indent="-514350">
              <a:buFont typeface="+mj-lt"/>
              <a:buAutoNum type="arabicParenR"/>
            </a:pPr>
            <a:r>
              <a:rPr lang="en-GB" dirty="0" err="1" smtClean="0"/>
              <a:t>Examen</a:t>
            </a:r>
            <a:r>
              <a:rPr lang="en-GB" dirty="0" smtClean="0"/>
              <a:t> </a:t>
            </a:r>
            <a:r>
              <a:rPr lang="en-GB" dirty="0" err="1" smtClean="0"/>
              <a:t>m</a:t>
            </a:r>
            <a:r>
              <a:rPr lang="en-GB" dirty="0" err="1"/>
              <a:t>é</a:t>
            </a:r>
            <a:r>
              <a:rPr lang="en-GB" dirty="0" err="1" smtClean="0"/>
              <a:t>dical</a:t>
            </a:r>
            <a:r>
              <a:rPr lang="en-GB" dirty="0" smtClean="0"/>
              <a:t>: </a:t>
            </a:r>
            <a:r>
              <a:rPr lang="en-GB" dirty="0" err="1" smtClean="0"/>
              <a:t>pr</a:t>
            </a:r>
            <a:r>
              <a:rPr lang="en-GB" dirty="0" err="1"/>
              <a:t>é</a:t>
            </a:r>
            <a:r>
              <a:rPr lang="en-GB" dirty="0" err="1" smtClean="0"/>
              <a:t>sence</a:t>
            </a:r>
            <a:r>
              <a:rPr lang="en-GB" dirty="0" smtClean="0"/>
              <a:t> ou non de complications </a:t>
            </a:r>
          </a:p>
          <a:p>
            <a:pPr marL="514350" indent="-514350">
              <a:buFont typeface="+mj-lt"/>
              <a:buAutoNum type="arabicParenR"/>
            </a:pPr>
            <a:r>
              <a:rPr lang="en-GB" dirty="0" smtClean="0"/>
              <a:t>Test de </a:t>
            </a:r>
            <a:r>
              <a:rPr lang="en-GB" dirty="0" err="1" smtClean="0"/>
              <a:t>l’app</a:t>
            </a:r>
            <a:r>
              <a:rPr lang="en-GB" dirty="0" err="1"/>
              <a:t>é</a:t>
            </a:r>
            <a:r>
              <a:rPr lang="en-GB" dirty="0" err="1" smtClean="0"/>
              <a:t>tit</a:t>
            </a:r>
            <a:r>
              <a:rPr lang="en-GB" dirty="0" smtClean="0"/>
              <a:t> : ATPE </a:t>
            </a:r>
            <a:endParaRPr lang="fr-FR" dirty="0"/>
          </a:p>
        </p:txBody>
      </p:sp>
    </p:spTree>
    <p:extLst>
      <p:ext uri="{BB962C8B-B14F-4D97-AF65-F5344CB8AC3E}">
        <p14:creationId xmlns:p14="http://schemas.microsoft.com/office/powerpoint/2010/main" val="26033165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r-FR"/>
          </a:p>
        </p:txBody>
      </p:sp>
      <p:pic>
        <p:nvPicPr>
          <p:cNvPr id="205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81000" y="1447800"/>
            <a:ext cx="1920406" cy="219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029200" y="1676400"/>
            <a:ext cx="2834886" cy="1889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3962400"/>
            <a:ext cx="2036763" cy="224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990975"/>
            <a:ext cx="206057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27363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de </a:t>
            </a:r>
            <a:r>
              <a:rPr lang="en-US" dirty="0" err="1" smtClean="0"/>
              <a:t>l’appétit</a:t>
            </a:r>
            <a:r>
              <a:rPr lang="en-US" dirty="0" smtClean="0"/>
              <a:t> </a:t>
            </a:r>
            <a:endParaRPr lang="en-US" dirty="0"/>
          </a:p>
        </p:txBody>
      </p:sp>
      <p:sp>
        <p:nvSpPr>
          <p:cNvPr id="3" name="Content Placeholder 2"/>
          <p:cNvSpPr>
            <a:spLocks noGrp="1"/>
          </p:cNvSpPr>
          <p:nvPr>
            <p:ph idx="1"/>
          </p:nvPr>
        </p:nvSpPr>
        <p:spPr/>
        <p:txBody>
          <a:bodyPr>
            <a:normAutofit fontScale="85000" lnSpcReduction="20000"/>
          </a:bodyPr>
          <a:lstStyle/>
          <a:p>
            <a:r>
              <a:rPr lang="fr-FR" dirty="0"/>
              <a:t>COMMENT FAIRE LE TEST DE L’APPÉTIT ?</a:t>
            </a:r>
          </a:p>
          <a:p>
            <a:r>
              <a:rPr lang="fr-FR" dirty="0"/>
              <a:t>• Le test doit être fait dans un endroit calme.</a:t>
            </a:r>
          </a:p>
          <a:p>
            <a:r>
              <a:rPr lang="fr-FR" dirty="0"/>
              <a:t>• Expliquer à l’accompagnant/patient le but du test et comment cela va se faire.</a:t>
            </a:r>
          </a:p>
          <a:p>
            <a:r>
              <a:rPr lang="fr-FR" dirty="0"/>
              <a:t>• Laver avec du savon les mains et la bouche du patient avant et après la prise de l’ATPE </a:t>
            </a:r>
          </a:p>
          <a:p>
            <a:r>
              <a:rPr lang="fr-FR" dirty="0"/>
              <a:t>ainsi que les mains de l’accompagnant ; si besoin, laver le sachet d’ATPE également.</a:t>
            </a:r>
          </a:p>
          <a:p>
            <a:r>
              <a:rPr lang="fr-FR" dirty="0"/>
              <a:t>• Pour un enfant, l’accompagnant doit s’asseoir confortablement, le mettre sur ces genoux </a:t>
            </a:r>
          </a:p>
          <a:p>
            <a:r>
              <a:rPr lang="fr-FR" dirty="0"/>
              <a:t>et lui offrir l’ATPE.</a:t>
            </a:r>
          </a:p>
          <a:p>
            <a:r>
              <a:rPr lang="fr-FR" dirty="0"/>
              <a:t>• Encourager le patient à consommer l’ATPE, ne pas le forcer.</a:t>
            </a:r>
          </a:p>
          <a:p>
            <a:r>
              <a:rPr lang="fr-FR" dirty="0"/>
              <a:t>• Le test ne doit pas durer plus d’1 heure.</a:t>
            </a:r>
          </a:p>
          <a:p>
            <a:r>
              <a:rPr lang="fr-FR" dirty="0"/>
              <a:t>• Offrir au patient assez d’eau dans une tasse pendant qu’il prend le produit.</a:t>
            </a:r>
          </a:p>
          <a:p>
            <a:r>
              <a:rPr lang="fr-FR" dirty="0"/>
              <a:t>• Quand le patient a fini, estimer ou mesurer la quantité consommée.</a:t>
            </a:r>
            <a:endParaRPr lang="en-US" dirty="0"/>
          </a:p>
        </p:txBody>
      </p:sp>
    </p:spTree>
    <p:extLst>
      <p:ext uri="{BB962C8B-B14F-4D97-AF65-F5344CB8AC3E}">
        <p14:creationId xmlns:p14="http://schemas.microsoft.com/office/powerpoint/2010/main" val="15552365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fr-FR" sz="4400" b="1" dirty="0"/>
              <a:t>Traitement nutritionnel</a:t>
            </a:r>
            <a:endParaRPr lang="fr-FR" dirty="0"/>
          </a:p>
        </p:txBody>
      </p:sp>
      <p:sp>
        <p:nvSpPr>
          <p:cNvPr id="2" name="Content Placeholder 1"/>
          <p:cNvSpPr>
            <a:spLocks noGrp="1"/>
          </p:cNvSpPr>
          <p:nvPr>
            <p:ph idx="1"/>
          </p:nvPr>
        </p:nvSpPr>
        <p:spPr>
          <a:xfrm>
            <a:off x="457200" y="1295400"/>
            <a:ext cx="8229600" cy="4800600"/>
          </a:xfrm>
        </p:spPr>
        <p:txBody>
          <a:bodyPr>
            <a:normAutofit fontScale="32500" lnSpcReduction="20000"/>
          </a:bodyPr>
          <a:lstStyle/>
          <a:p>
            <a:endParaRPr lang="fr-FR" dirty="0"/>
          </a:p>
          <a:p>
            <a:r>
              <a:rPr lang="fr-FR" dirty="0"/>
              <a:t>•	</a:t>
            </a:r>
            <a:r>
              <a:rPr lang="fr-FR" sz="4300" dirty="0">
                <a:latin typeface="Calibri" pitchFamily="34" charset="0"/>
                <a:cs typeface="Calibri" pitchFamily="34" charset="0"/>
              </a:rPr>
              <a:t>La prise en charge nutritionnelle repose sur l'utilisation d'aliments spécialisés nutritifs, enrichis en vitamines et minéraux : laits thérapeutiques F-75 et F-100 et aliments thérapeutiques prêts à l'emploi (ATPE).</a:t>
            </a:r>
          </a:p>
          <a:p>
            <a:r>
              <a:rPr lang="fr-FR" sz="4300" dirty="0">
                <a:latin typeface="Calibri" pitchFamily="34" charset="0"/>
                <a:cs typeface="Calibri" pitchFamily="34" charset="0"/>
              </a:rPr>
              <a:t>•	</a:t>
            </a:r>
            <a:r>
              <a:rPr lang="fr-FR" sz="4300" b="1" u="sng" dirty="0">
                <a:latin typeface="Calibri" pitchFamily="34" charset="0"/>
                <a:cs typeface="Calibri" pitchFamily="34" charset="0"/>
              </a:rPr>
              <a:t>Le traitement nutritionnel est organisé en phases :</a:t>
            </a:r>
          </a:p>
          <a:p>
            <a:pPr marL="114300" indent="0">
              <a:buNone/>
            </a:pPr>
            <a:r>
              <a:rPr lang="fr-FR" sz="4300" i="1" u="sng" dirty="0" smtClean="0">
                <a:latin typeface="Calibri" pitchFamily="34" charset="0"/>
                <a:cs typeface="Calibri" pitchFamily="34" charset="0"/>
              </a:rPr>
              <a:t>La </a:t>
            </a:r>
            <a:r>
              <a:rPr lang="fr-FR" sz="4300" i="1" u="sng" dirty="0">
                <a:latin typeface="Calibri" pitchFamily="34" charset="0"/>
                <a:cs typeface="Calibri" pitchFamily="34" charset="0"/>
              </a:rPr>
              <a:t>phase 1 (à l'hôpital</a:t>
            </a:r>
            <a:r>
              <a:rPr lang="fr-FR" sz="4300" i="1" u="sng" dirty="0" smtClean="0">
                <a:latin typeface="Calibri" pitchFamily="34" charset="0"/>
                <a:cs typeface="Calibri" pitchFamily="34" charset="0"/>
              </a:rPr>
              <a:t>)</a:t>
            </a:r>
          </a:p>
          <a:p>
            <a:pPr lvl="1"/>
            <a:r>
              <a:rPr lang="fr-FR" sz="4300" dirty="0" smtClean="0">
                <a:latin typeface="Calibri" pitchFamily="34" charset="0"/>
                <a:cs typeface="Calibri" pitchFamily="34" charset="0"/>
              </a:rPr>
              <a:t> </a:t>
            </a:r>
            <a:r>
              <a:rPr lang="fr-FR" sz="4300" dirty="0">
                <a:latin typeface="Calibri" pitchFamily="34" charset="0"/>
                <a:cs typeface="Calibri" pitchFamily="34" charset="0"/>
              </a:rPr>
              <a:t>vise à restaurer les fonctions métaboliques et à traiter ou stabiliser les complications médicales. L'enfant reçoit du lait thérapeutique F-75. Cette phase peut durer de 1 à 7 jours puis l'enfant entre en général en phase de transition. Les enfants ayant des complications médicales commencent en général par la phase 1.</a:t>
            </a:r>
          </a:p>
          <a:p>
            <a:pPr marL="114300" indent="0">
              <a:buNone/>
            </a:pPr>
            <a:r>
              <a:rPr lang="fr-FR" sz="4300" i="1" dirty="0" smtClean="0">
                <a:latin typeface="Calibri" pitchFamily="34" charset="0"/>
                <a:cs typeface="Calibri" pitchFamily="34" charset="0"/>
              </a:rPr>
              <a:t> La </a:t>
            </a:r>
            <a:r>
              <a:rPr lang="fr-FR" sz="4300" i="1" dirty="0">
                <a:latin typeface="Calibri" pitchFamily="34" charset="0"/>
                <a:cs typeface="Calibri" pitchFamily="34" charset="0"/>
              </a:rPr>
              <a:t>phase de transition (à l'hôpital</a:t>
            </a:r>
            <a:r>
              <a:rPr lang="fr-FR" sz="4300" i="1" dirty="0" smtClean="0">
                <a:latin typeface="Calibri" pitchFamily="34" charset="0"/>
                <a:cs typeface="Calibri" pitchFamily="34" charset="0"/>
              </a:rPr>
              <a:t>)</a:t>
            </a:r>
          </a:p>
          <a:p>
            <a:pPr lvl="1"/>
            <a:r>
              <a:rPr lang="fr-FR" sz="4300" dirty="0" smtClean="0">
                <a:latin typeface="Calibri" pitchFamily="34" charset="0"/>
                <a:cs typeface="Calibri" pitchFamily="34" charset="0"/>
              </a:rPr>
              <a:t> </a:t>
            </a:r>
            <a:r>
              <a:rPr lang="fr-FR" sz="4300" dirty="0">
                <a:latin typeface="Calibri" pitchFamily="34" charset="0"/>
                <a:cs typeface="Calibri" pitchFamily="34" charset="0"/>
              </a:rPr>
              <a:t>vise à s'assurer que l'enfant tolère une augmentation des apports alimentaires et que son état clinique s'améliore de façon continue. L'enfant reçoit du lait thérapeutique F-100 et/ou des ATPE. Cette phase dure en général de 1 à 3 jours puis l'enfant entre en phase 2.</a:t>
            </a:r>
          </a:p>
          <a:p>
            <a:pPr marL="114300" indent="0">
              <a:buNone/>
            </a:pPr>
            <a:r>
              <a:rPr lang="fr-FR" sz="4300" i="1" u="sng" dirty="0" smtClean="0">
                <a:latin typeface="Calibri" pitchFamily="34" charset="0"/>
                <a:cs typeface="Calibri" pitchFamily="34" charset="0"/>
              </a:rPr>
              <a:t> La </a:t>
            </a:r>
            <a:r>
              <a:rPr lang="fr-FR" sz="4300" i="1" u="sng" dirty="0">
                <a:latin typeface="Calibri" pitchFamily="34" charset="0"/>
                <a:cs typeface="Calibri" pitchFamily="34" charset="0"/>
              </a:rPr>
              <a:t>phase 2 (en ambulatoire ou à l'hôpital</a:t>
            </a:r>
            <a:r>
              <a:rPr lang="fr-FR" sz="4300" i="1" u="sng" dirty="0" smtClean="0">
                <a:latin typeface="Calibri" pitchFamily="34" charset="0"/>
                <a:cs typeface="Calibri" pitchFamily="34" charset="0"/>
              </a:rPr>
              <a:t>)</a:t>
            </a:r>
          </a:p>
          <a:p>
            <a:r>
              <a:rPr lang="fr-FR" sz="4300" dirty="0" smtClean="0">
                <a:latin typeface="Calibri" pitchFamily="34" charset="0"/>
                <a:cs typeface="Calibri" pitchFamily="34" charset="0"/>
              </a:rPr>
              <a:t> </a:t>
            </a:r>
            <a:r>
              <a:rPr lang="fr-FR" sz="4300" dirty="0">
                <a:latin typeface="Calibri" pitchFamily="34" charset="0"/>
                <a:cs typeface="Calibri" pitchFamily="34" charset="0"/>
              </a:rPr>
              <a:t>vise à favoriser une prise de poids rapide et un rattrapage de la courbe de croissance. L'enfant reçoit des ATPE. Cette phase dure en général de 1 à 3 jours pour les enfants hospitalisés puis l'enfant poursuit le traitement en ambulatoire. </a:t>
            </a:r>
          </a:p>
          <a:p>
            <a:r>
              <a:rPr lang="fr-FR" sz="4300" dirty="0">
                <a:latin typeface="Calibri" pitchFamily="34" charset="0"/>
                <a:cs typeface="Calibri" pitchFamily="34" charset="0"/>
              </a:rPr>
              <a:t>	Les enfants sans complications médicales entrent directement dans cette phase en ambulatoire. Le volet ambulatoire dure en général plusieurs semaines.</a:t>
            </a:r>
          </a:p>
          <a:p>
            <a:r>
              <a:rPr lang="fr-FR" sz="4300" dirty="0">
                <a:latin typeface="Calibri" pitchFamily="34" charset="0"/>
                <a:cs typeface="Calibri" pitchFamily="34" charset="0"/>
              </a:rPr>
              <a:t>•	Encourager l'allaitement chez les enfants allaités.</a:t>
            </a:r>
          </a:p>
          <a:p>
            <a:r>
              <a:rPr lang="fr-FR" sz="4300" dirty="0">
                <a:latin typeface="Calibri" pitchFamily="34" charset="0"/>
                <a:cs typeface="Calibri" pitchFamily="34" charset="0"/>
              </a:rPr>
              <a:t>•	Fournir de l'eau potable en plus des repas, surtout si la température ambiante est élevée, si l'enfant a de la fièvre, ou s'il prend des ATPE.</a:t>
            </a:r>
          </a:p>
          <a:p>
            <a:endParaRPr lang="fr-FR" dirty="0"/>
          </a:p>
        </p:txBody>
      </p:sp>
    </p:spTree>
    <p:extLst>
      <p:ext uri="{BB962C8B-B14F-4D97-AF65-F5344CB8AC3E}">
        <p14:creationId xmlns:p14="http://schemas.microsoft.com/office/powerpoint/2010/main" val="39535717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GB" dirty="0" smtClean="0"/>
              <a:t>ATPE</a:t>
            </a:r>
            <a:endParaRPr lang="fr-FR" dirty="0"/>
          </a:p>
        </p:txBody>
      </p:sp>
      <p:sp>
        <p:nvSpPr>
          <p:cNvPr id="5" name="Text Placeholder 4"/>
          <p:cNvSpPr>
            <a:spLocks noGrp="1"/>
          </p:cNvSpPr>
          <p:nvPr>
            <p:ph type="body" sz="quarter" idx="3"/>
          </p:nvPr>
        </p:nvSpPr>
        <p:spPr/>
        <p:txBody>
          <a:bodyPr/>
          <a:lstStyle/>
          <a:p>
            <a:r>
              <a:rPr lang="en-GB" dirty="0" err="1" smtClean="0"/>
              <a:t>Lait</a:t>
            </a:r>
            <a:r>
              <a:rPr lang="en-GB" dirty="0" smtClean="0"/>
              <a:t> </a:t>
            </a:r>
            <a:r>
              <a:rPr lang="en-GB" dirty="0" err="1" smtClean="0"/>
              <a:t>therapeutique</a:t>
            </a:r>
            <a:endParaRPr lang="fr-FR" dirty="0"/>
          </a:p>
        </p:txBody>
      </p:sp>
      <p:pic>
        <p:nvPicPr>
          <p:cNvPr id="205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23900" y="3298031"/>
            <a:ext cx="3124200"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sz="quarter" idx="4"/>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2321719"/>
            <a:ext cx="1920240" cy="192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24600" y="3581400"/>
            <a:ext cx="1737359" cy="1737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07016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fr-FR" sz="4000" b="1" dirty="0">
                <a:effectLst/>
              </a:rPr>
              <a:t>Prise en charge médicale de routine </a:t>
            </a:r>
            <a:r>
              <a:rPr lang="fr-FR" dirty="0">
                <a:effectLst/>
              </a:rPr>
              <a:t/>
            </a:r>
            <a:br>
              <a:rPr lang="fr-FR" dirty="0">
                <a:effectLst/>
              </a:rPr>
            </a:br>
            <a:r>
              <a:rPr lang="fr-FR" sz="2000" dirty="0">
                <a:effectLst/>
              </a:rPr>
              <a:t>Réaliser, pour tous les enfants atteints de MAS, hospitalisés ou traités en ambulatoire </a:t>
            </a:r>
            <a:endParaRPr lang="fr-FR"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14357267"/>
              </p:ext>
            </p:extLst>
          </p:nvPr>
        </p:nvGraphicFramePr>
        <p:xfrm>
          <a:off x="457200" y="1295400"/>
          <a:ext cx="7620000" cy="5448808"/>
        </p:xfrm>
        <a:graphic>
          <a:graphicData uri="http://schemas.openxmlformats.org/drawingml/2006/table">
            <a:tbl>
              <a:tblPr firstRow="1" bandRow="1">
                <a:tableStyleId>{5C22544A-7EE6-4342-B048-85BDC9FD1C3A}</a:tableStyleId>
              </a:tblPr>
              <a:tblGrid>
                <a:gridCol w="1975556"/>
                <a:gridCol w="5644444"/>
              </a:tblGrid>
              <a:tr h="370840">
                <a:tc>
                  <a:txBody>
                    <a:bodyPr/>
                    <a:lstStyle/>
                    <a:p>
                      <a:r>
                        <a:rPr lang="fr-FR" dirty="0" smtClean="0"/>
                        <a:t>Traitement antibiotique</a:t>
                      </a:r>
                      <a:endParaRPr lang="fr-FR" dirty="0"/>
                    </a:p>
                  </a:txBody>
                  <a:tcPr marL="84667" marR="84667"/>
                </a:tc>
                <a:tc>
                  <a:txBody>
                    <a:bodyPr/>
                    <a:lstStyle/>
                    <a:p>
                      <a:r>
                        <a:rPr lang="fr-FR" sz="1200" dirty="0" smtClean="0"/>
                        <a:t>À partir de J1, sauf si signes spécifiques d'infection :</a:t>
                      </a:r>
                    </a:p>
                    <a:p>
                      <a:r>
                        <a:rPr lang="fr-FR" sz="1200" dirty="0" smtClean="0"/>
                        <a:t>amoxicilline PO : 50 mg/kg (max. 1 g) 2 fois par jour pendant 5 à 7 jours</a:t>
                      </a:r>
                    </a:p>
                    <a:p>
                      <a:endParaRPr lang="fr-FR" sz="1100" dirty="0"/>
                    </a:p>
                  </a:txBody>
                  <a:tcPr marL="84667" marR="84667"/>
                </a:tc>
              </a:tr>
              <a:tr h="370840">
                <a:tc>
                  <a:txBody>
                    <a:bodyPr/>
                    <a:lstStyle/>
                    <a:p>
                      <a:r>
                        <a:rPr lang="fr-FR" dirty="0" smtClean="0"/>
                        <a:t>Paludisme</a:t>
                      </a:r>
                      <a:endParaRPr lang="fr-FR" dirty="0"/>
                    </a:p>
                  </a:txBody>
                  <a:tcPr marL="84667" marR="84667"/>
                </a:tc>
                <a:tc>
                  <a:txBody>
                    <a:bodyPr/>
                    <a:lstStyle/>
                    <a:p>
                      <a:r>
                        <a:rPr kumimoji="0" lang="fr-FR" sz="1200" kern="1200" dirty="0" smtClean="0">
                          <a:solidFill>
                            <a:schemeClr val="dk1"/>
                          </a:solidFill>
                          <a:effectLst/>
                          <a:latin typeface="+mn-lt"/>
                          <a:ea typeface="+mn-ea"/>
                          <a:cs typeface="+mn-cs"/>
                        </a:rPr>
                        <a:t>À J1, test de diagnostic rapide en zones endémiques et traitement du paludisme en fonction des résultats ou si le test n'est pas disponible (voir </a:t>
                      </a:r>
                      <a:r>
                        <a:rPr kumimoji="0" lang="fr-FR" sz="1200" u="sng" kern="1200" dirty="0" smtClean="0">
                          <a:solidFill>
                            <a:schemeClr val="dk1"/>
                          </a:solidFill>
                          <a:effectLst/>
                          <a:latin typeface="+mn-lt"/>
                          <a:ea typeface="+mn-ea"/>
                          <a:cs typeface="+mn-cs"/>
                          <a:hlinkClick r:id="rId2"/>
                        </a:rPr>
                        <a:t>Paludisme</a:t>
                      </a:r>
                      <a:r>
                        <a:rPr kumimoji="0" lang="fr-FR" sz="1200" kern="1200" dirty="0" smtClean="0">
                          <a:solidFill>
                            <a:schemeClr val="dk1"/>
                          </a:solidFill>
                          <a:effectLst/>
                          <a:latin typeface="+mn-lt"/>
                          <a:ea typeface="+mn-ea"/>
                          <a:cs typeface="+mn-cs"/>
                        </a:rPr>
                        <a:t>),</a:t>
                      </a:r>
                      <a:endParaRPr lang="fr-FR" sz="1200" dirty="0"/>
                    </a:p>
                  </a:txBody>
                  <a:tcPr marL="84667" marR="84667"/>
                </a:tc>
              </a:tr>
              <a:tr h="370840">
                <a:tc>
                  <a:txBody>
                    <a:bodyPr/>
                    <a:lstStyle/>
                    <a:p>
                      <a:r>
                        <a:rPr lang="fr-FR" dirty="0" smtClean="0"/>
                        <a:t>Parasites intestinaux</a:t>
                      </a:r>
                      <a:endParaRPr lang="fr-FR" dirty="0"/>
                    </a:p>
                  </a:txBody>
                  <a:tcPr marL="84667" marR="84667"/>
                </a:tc>
                <a:tc>
                  <a:txBody>
                    <a:bodyPr/>
                    <a:lstStyle/>
                    <a:p>
                      <a:r>
                        <a:rPr kumimoji="0" lang="fr-FR" sz="1200" kern="1200" dirty="0" smtClean="0">
                          <a:solidFill>
                            <a:schemeClr val="dk1"/>
                          </a:solidFill>
                          <a:effectLst/>
                          <a:latin typeface="+mn-lt"/>
                          <a:ea typeface="+mn-ea"/>
                          <a:cs typeface="+mn-cs"/>
                        </a:rPr>
                        <a:t>En phase de transition ou lors de l'admission en ambulatoire, </a:t>
                      </a:r>
                      <a:r>
                        <a:rPr kumimoji="0" lang="fr-FR" sz="1200" b="1" kern="1200" dirty="0" err="1" smtClean="0">
                          <a:solidFill>
                            <a:schemeClr val="dk1"/>
                          </a:solidFill>
                          <a:effectLst/>
                          <a:latin typeface="+mn-lt"/>
                          <a:ea typeface="+mn-ea"/>
                          <a:cs typeface="+mn-cs"/>
                        </a:rPr>
                        <a:t>albendazole</a:t>
                      </a:r>
                      <a:r>
                        <a:rPr kumimoji="0" lang="fr-FR" sz="1200" kern="1200" dirty="0" smtClean="0">
                          <a:solidFill>
                            <a:schemeClr val="dk1"/>
                          </a:solidFill>
                          <a:effectLst/>
                          <a:latin typeface="+mn-lt"/>
                          <a:ea typeface="+mn-ea"/>
                          <a:cs typeface="+mn-cs"/>
                        </a:rPr>
                        <a:t> PO :</a:t>
                      </a:r>
                    </a:p>
                    <a:p>
                      <a:r>
                        <a:rPr kumimoji="0" lang="fr-FR" sz="1200" kern="1200" dirty="0" smtClean="0">
                          <a:solidFill>
                            <a:schemeClr val="dk1"/>
                          </a:solidFill>
                          <a:effectLst/>
                          <a:latin typeface="+mn-lt"/>
                          <a:ea typeface="+mn-ea"/>
                          <a:cs typeface="+mn-cs"/>
                        </a:rPr>
                        <a:t>Enfant de 12 à 23 mois : 200 mg dose unique</a:t>
                      </a:r>
                      <a:br>
                        <a:rPr kumimoji="0" lang="fr-FR" sz="1200" kern="1200" dirty="0" smtClean="0">
                          <a:solidFill>
                            <a:schemeClr val="dk1"/>
                          </a:solidFill>
                          <a:effectLst/>
                          <a:latin typeface="+mn-lt"/>
                          <a:ea typeface="+mn-ea"/>
                          <a:cs typeface="+mn-cs"/>
                        </a:rPr>
                      </a:br>
                      <a:r>
                        <a:rPr kumimoji="0" lang="fr-FR" sz="1200" kern="1200" dirty="0" smtClean="0">
                          <a:solidFill>
                            <a:schemeClr val="dk1"/>
                          </a:solidFill>
                          <a:effectLst/>
                          <a:latin typeface="+mn-lt"/>
                          <a:ea typeface="+mn-ea"/>
                          <a:cs typeface="+mn-cs"/>
                        </a:rPr>
                        <a:t>Enfant de 24 mois et plus : 400 mg dose unique</a:t>
                      </a:r>
                      <a:endParaRPr lang="fr-FR" sz="1200" dirty="0"/>
                    </a:p>
                  </a:txBody>
                  <a:tcPr marL="84667" marR="84667"/>
                </a:tc>
              </a:tr>
              <a:tr h="370840">
                <a:tc>
                  <a:txBody>
                    <a:bodyPr/>
                    <a:lstStyle/>
                    <a:p>
                      <a:r>
                        <a:rPr lang="fr-FR" dirty="0" smtClean="0"/>
                        <a:t>Tuberculose (TB)</a:t>
                      </a:r>
                    </a:p>
                    <a:p>
                      <a:r>
                        <a:rPr lang="fr-FR" dirty="0" smtClean="0"/>
                        <a:t> </a:t>
                      </a:r>
                    </a:p>
                    <a:p>
                      <a:endParaRPr lang="fr-FR" dirty="0"/>
                    </a:p>
                  </a:txBody>
                  <a:tcPr marL="84667" marR="84667"/>
                </a:tc>
                <a:tc>
                  <a:txBody>
                    <a:bodyPr/>
                    <a:lstStyle/>
                    <a:p>
                      <a:pPr marL="0" marR="0">
                        <a:lnSpc>
                          <a:spcPct val="115000"/>
                        </a:lnSpc>
                        <a:spcBef>
                          <a:spcPts val="0"/>
                        </a:spcBef>
                        <a:spcAft>
                          <a:spcPts val="0"/>
                        </a:spcAft>
                      </a:pPr>
                      <a:r>
                        <a:rPr lang="fr-FR" sz="1200" dirty="0" smtClean="0">
                          <a:effectLst/>
                          <a:latin typeface="+mn-lt"/>
                          <a:ea typeface="Times New Roman"/>
                          <a:cs typeface="Times New Roman"/>
                        </a:rPr>
                        <a:t>Á J1 puis régulièrement pendant le traitement, réaliser un screening pour la TB. Si le screening est positif, réaliser une évaluation diagnostique complète.</a:t>
                      </a:r>
                      <a:endParaRPr lang="fr-FR" sz="1200" dirty="0" smtClean="0">
                        <a:effectLst/>
                        <a:latin typeface="+mn-lt"/>
                        <a:ea typeface="Calibri"/>
                        <a:cs typeface="Times New Roman"/>
                      </a:endParaRPr>
                    </a:p>
                    <a:p>
                      <a:endParaRPr lang="fr-FR" dirty="0"/>
                    </a:p>
                  </a:txBody>
                  <a:tcPr marL="84667" marR="84667"/>
                </a:tc>
              </a:tr>
              <a:tr h="370840">
                <a:tc>
                  <a:txBody>
                    <a:bodyPr/>
                    <a:lstStyle/>
                    <a:p>
                      <a:r>
                        <a:rPr lang="fr-FR" dirty="0" smtClean="0"/>
                        <a:t>Infection par le HIV</a:t>
                      </a:r>
                    </a:p>
                    <a:p>
                      <a:r>
                        <a:rPr lang="fr-FR" dirty="0" smtClean="0"/>
                        <a:t> </a:t>
                      </a:r>
                    </a:p>
                    <a:p>
                      <a:endParaRPr lang="fr-FR" dirty="0"/>
                    </a:p>
                  </a:txBody>
                  <a:tcPr marL="84667" marR="84667"/>
                </a:tc>
                <a:tc>
                  <a:txBody>
                    <a:bodyPr/>
                    <a:lstStyle/>
                    <a:p>
                      <a:r>
                        <a:rPr lang="fr-FR" sz="1200" dirty="0" smtClean="0"/>
                        <a:t>Réaliser une consultation et un test de dépistage du HIV (sauf si la mère le refuse explicitement).</a:t>
                      </a:r>
                    </a:p>
                    <a:p>
                      <a:r>
                        <a:rPr lang="fr-FR" sz="1200" dirty="0" smtClean="0"/>
                        <a:t>•	Enfant de moins de 18 mois : tester la mère avec des tests de diagnostic rapide. Si la mère est positive, demander un test PCR pour l'enfant.</a:t>
                      </a:r>
                    </a:p>
                    <a:p>
                      <a:r>
                        <a:rPr lang="fr-FR" sz="1200" dirty="0" smtClean="0"/>
                        <a:t>•	Enfant de 18 mois et plus : tester l'enfant avec des tests de diagnostic rapide.</a:t>
                      </a:r>
                    </a:p>
                    <a:p>
                      <a:endParaRPr lang="fr-FR" dirty="0"/>
                    </a:p>
                  </a:txBody>
                  <a:tcPr marL="84667" marR="84667"/>
                </a:tc>
              </a:tr>
              <a:tr h="370840">
                <a:tc>
                  <a:txBody>
                    <a:bodyPr/>
                    <a:lstStyle/>
                    <a:p>
                      <a:r>
                        <a:rPr lang="fr-FR" dirty="0" smtClean="0"/>
                        <a:t>Vaccination</a:t>
                      </a:r>
                      <a:endParaRPr lang="fr-FR" dirty="0"/>
                    </a:p>
                  </a:txBody>
                  <a:tcPr marL="84667" marR="84667"/>
                </a:tc>
                <a:tc>
                  <a:txBody>
                    <a:bodyPr/>
                    <a:lstStyle/>
                    <a:p>
                      <a:pPr marL="342900" marR="0" lvl="0" indent="-342900">
                        <a:lnSpc>
                          <a:spcPct val="115000"/>
                        </a:lnSpc>
                        <a:spcBef>
                          <a:spcPts val="0"/>
                        </a:spcBef>
                        <a:spcAft>
                          <a:spcPts val="1000"/>
                        </a:spcAft>
                        <a:buSzPts val="1000"/>
                        <a:buFont typeface="Symbol"/>
                        <a:buChar char=""/>
                        <a:tabLst>
                          <a:tab pos="457200" algn="l"/>
                        </a:tabLst>
                      </a:pPr>
                      <a:r>
                        <a:rPr lang="fr-FR" sz="1200" dirty="0" smtClean="0">
                          <a:effectLst/>
                          <a:latin typeface="+mn-lt"/>
                          <a:ea typeface="Times New Roman"/>
                          <a:cs typeface="Times New Roman"/>
                        </a:rPr>
                        <a:t>En phase de transition ou lors de l'admission en ambulatoire, </a:t>
                      </a:r>
                      <a:r>
                        <a:rPr lang="fr-FR" sz="1200" b="1" dirty="0" smtClean="0">
                          <a:effectLst/>
                          <a:latin typeface="+mn-lt"/>
                          <a:ea typeface="Times New Roman"/>
                          <a:cs typeface="Times New Roman"/>
                        </a:rPr>
                        <a:t>vaccin contre la rougeole</a:t>
                      </a:r>
                      <a:r>
                        <a:rPr lang="fr-FR" sz="1200" dirty="0" smtClean="0">
                          <a:effectLst/>
                          <a:latin typeface="+mn-lt"/>
                          <a:ea typeface="Times New Roman"/>
                          <a:cs typeface="Times New Roman"/>
                        </a:rPr>
                        <a:t> pour les enfants de 6 mois à 5 ans, sauf si un document démontre que l'enfant a reçu 2 doses de vaccin administrées comme suit : une dose à (ou après) 9 mois et une dose au moins 4 semaines après la première dose.</a:t>
                      </a:r>
                      <a:endParaRPr lang="fr-FR" sz="1200" dirty="0" smtClean="0">
                        <a:effectLst/>
                        <a:latin typeface="+mn-lt"/>
                        <a:ea typeface="Calibri"/>
                        <a:cs typeface="Times New Roman"/>
                      </a:endParaRPr>
                    </a:p>
                    <a:p>
                      <a:endParaRPr lang="fr-FR" dirty="0"/>
                    </a:p>
                  </a:txBody>
                  <a:tcPr marL="84667" marR="84667"/>
                </a:tc>
              </a:tr>
            </a:tbl>
          </a:graphicData>
        </a:graphic>
      </p:graphicFrame>
    </p:spTree>
    <p:extLst>
      <p:ext uri="{BB962C8B-B14F-4D97-AF65-F5344CB8AC3E}">
        <p14:creationId xmlns:p14="http://schemas.microsoft.com/office/powerpoint/2010/main" val="131473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fr-FR" b="1" dirty="0">
                <a:effectLst/>
              </a:rPr>
              <a:t>Prise en charge des complications</a:t>
            </a:r>
            <a:br>
              <a:rPr lang="fr-FR" b="1" dirty="0">
                <a:effectLst/>
              </a:rPr>
            </a:br>
            <a:endParaRPr lang="fr-FR" dirty="0"/>
          </a:p>
        </p:txBody>
      </p:sp>
      <p:sp>
        <p:nvSpPr>
          <p:cNvPr id="2" name="Content Placeholder 1"/>
          <p:cNvSpPr>
            <a:spLocks noGrp="1"/>
          </p:cNvSpPr>
          <p:nvPr>
            <p:ph sz="half" idx="1"/>
          </p:nvPr>
        </p:nvSpPr>
        <p:spPr/>
        <p:txBody>
          <a:bodyPr>
            <a:normAutofit fontScale="40000" lnSpcReduction="20000"/>
          </a:bodyPr>
          <a:lstStyle/>
          <a:p>
            <a:pPr marL="0" marR="0" indent="0" algn="just">
              <a:lnSpc>
                <a:spcPct val="115000"/>
              </a:lnSpc>
              <a:spcBef>
                <a:spcPts val="0"/>
              </a:spcBef>
              <a:spcAft>
                <a:spcPts val="0"/>
              </a:spcAft>
              <a:buNone/>
            </a:pPr>
            <a:r>
              <a:rPr lang="en-GB" sz="4200" b="1" dirty="0" smtClean="0">
                <a:latin typeface="Calibri"/>
                <a:ea typeface="Calibri"/>
                <a:cs typeface="Times New Roman"/>
              </a:rPr>
              <a:t>INFECTIONS</a:t>
            </a:r>
            <a:endParaRPr lang="fr-FR" sz="4200" b="1" dirty="0" smtClean="0">
              <a:latin typeface="Calibri"/>
              <a:ea typeface="Calibri"/>
              <a:cs typeface="Times New Roman"/>
            </a:endParaRPr>
          </a:p>
          <a:p>
            <a:pPr marL="0" marR="0" algn="just">
              <a:lnSpc>
                <a:spcPct val="115000"/>
              </a:lnSpc>
              <a:spcBef>
                <a:spcPts val="0"/>
              </a:spcBef>
              <a:spcAft>
                <a:spcPts val="0"/>
              </a:spcAft>
            </a:pPr>
            <a:r>
              <a:rPr lang="fr-FR" sz="3600" dirty="0" smtClean="0">
                <a:latin typeface="Calibri"/>
                <a:ea typeface="Calibri"/>
                <a:cs typeface="Times New Roman"/>
              </a:rPr>
              <a:t>Les </a:t>
            </a:r>
            <a:r>
              <a:rPr lang="fr-FR" sz="3600" dirty="0">
                <a:latin typeface="Calibri"/>
                <a:ea typeface="Calibri"/>
                <a:cs typeface="Times New Roman"/>
              </a:rPr>
              <a:t>infections respiratoires, cutanées et urinaires sont fréquentes. Toutefois, les signes classiques d'infection, tels que la fièvre, peuvent être absents</a:t>
            </a:r>
            <a:r>
              <a:rPr lang="fr-FR" sz="3600" dirty="0" smtClean="0">
                <a:latin typeface="Calibri"/>
                <a:ea typeface="Calibri"/>
                <a:cs typeface="Times New Roman"/>
              </a:rPr>
              <a:t>. Une </a:t>
            </a:r>
            <a:r>
              <a:rPr lang="fr-FR" sz="3600" dirty="0">
                <a:latin typeface="Calibri"/>
                <a:ea typeface="Calibri"/>
                <a:cs typeface="Times New Roman"/>
              </a:rPr>
              <a:t>infection grave ou une septicémie doit être suspectée chez les enfants léthargiques ou apathiques ou présentant une complication aiguë telle qu'hypothermie, hypoglycémie, convulsions, difficultés respiratoires, ou état de choc. </a:t>
            </a:r>
          </a:p>
          <a:p>
            <a:pPr marL="0" marR="0" indent="449580" algn="just">
              <a:lnSpc>
                <a:spcPct val="115000"/>
              </a:lnSpc>
              <a:spcBef>
                <a:spcPts val="0"/>
              </a:spcBef>
              <a:spcAft>
                <a:spcPts val="0"/>
              </a:spcAft>
            </a:pPr>
            <a:r>
              <a:rPr lang="fr-FR" sz="3600" dirty="0">
                <a:latin typeface="Calibri"/>
                <a:ea typeface="Calibri"/>
                <a:cs typeface="Times New Roman"/>
              </a:rPr>
              <a:t>Administrer ampicilline IV 50 mg/kg toutes les 8 heures + gentamicine IV 7,5 mg/kg une fois par jour.</a:t>
            </a:r>
          </a:p>
          <a:p>
            <a:pPr marL="0" marR="0" indent="449580" algn="just">
              <a:lnSpc>
                <a:spcPct val="115000"/>
              </a:lnSpc>
              <a:spcBef>
                <a:spcPts val="0"/>
              </a:spcBef>
              <a:spcAft>
                <a:spcPts val="0"/>
              </a:spcAft>
            </a:pPr>
            <a:r>
              <a:rPr lang="fr-FR" sz="3600" dirty="0">
                <a:latin typeface="Calibri"/>
                <a:ea typeface="Calibri"/>
                <a:cs typeface="Times New Roman"/>
              </a:rPr>
              <a:t>En cas d'insuffisance circulatoire ou de choc : </a:t>
            </a:r>
            <a:r>
              <a:rPr lang="fr-FR" sz="3600" dirty="0" err="1">
                <a:latin typeface="Calibri"/>
                <a:ea typeface="Calibri"/>
                <a:cs typeface="Times New Roman"/>
              </a:rPr>
              <a:t>ceftriaxone</a:t>
            </a:r>
            <a:r>
              <a:rPr lang="fr-FR" sz="3600" dirty="0">
                <a:latin typeface="Calibri"/>
                <a:ea typeface="Calibri"/>
                <a:cs typeface="Times New Roman"/>
              </a:rPr>
              <a:t> IV, une dose de 80 mg/kg, . Transfuser en urgence comme pour une anémie sévère (voir </a:t>
            </a:r>
            <a:r>
              <a:rPr lang="fr-FR" sz="3600" dirty="0" smtClean="0">
                <a:latin typeface="Calibri"/>
                <a:ea typeface="Calibri"/>
                <a:cs typeface="Times New Roman"/>
              </a:rPr>
              <a:t>diapo suivante) </a:t>
            </a:r>
            <a:r>
              <a:rPr lang="fr-FR" sz="3600" dirty="0">
                <a:latin typeface="Calibri"/>
                <a:ea typeface="Calibri"/>
                <a:cs typeface="Times New Roman"/>
              </a:rPr>
              <a:t>si l'hémoglobine (Hb) est &lt; 6 g/dl. </a:t>
            </a:r>
          </a:p>
          <a:p>
            <a:pPr marL="0" marR="0" indent="449580" algn="just">
              <a:lnSpc>
                <a:spcPct val="115000"/>
              </a:lnSpc>
              <a:spcBef>
                <a:spcPts val="0"/>
              </a:spcBef>
              <a:spcAft>
                <a:spcPts val="0"/>
              </a:spcAft>
            </a:pPr>
            <a:endParaRPr lang="fr-FR" sz="3600" dirty="0">
              <a:latin typeface="Calibri"/>
              <a:ea typeface="Calibri"/>
              <a:cs typeface="Times New Roman"/>
            </a:endParaRPr>
          </a:p>
          <a:p>
            <a:endParaRPr lang="fr-FR" dirty="0"/>
          </a:p>
        </p:txBody>
      </p:sp>
      <p:sp>
        <p:nvSpPr>
          <p:cNvPr id="4" name="Content Placeholder 3"/>
          <p:cNvSpPr>
            <a:spLocks noGrp="1"/>
          </p:cNvSpPr>
          <p:nvPr>
            <p:ph sz="half" idx="2"/>
          </p:nvPr>
        </p:nvSpPr>
        <p:spPr/>
        <p:txBody>
          <a:bodyPr>
            <a:normAutofit fontScale="40000" lnSpcReduction="20000"/>
          </a:bodyPr>
          <a:lstStyle/>
          <a:p>
            <a:pPr marL="0" marR="0" indent="449580" algn="just">
              <a:lnSpc>
                <a:spcPct val="115000"/>
              </a:lnSpc>
              <a:spcBef>
                <a:spcPts val="0"/>
              </a:spcBef>
              <a:spcAft>
                <a:spcPts val="0"/>
              </a:spcAft>
            </a:pPr>
            <a:endParaRPr lang="fr-FR" dirty="0">
              <a:ea typeface="Calibri"/>
              <a:cs typeface="Times New Roman"/>
            </a:endParaRPr>
          </a:p>
          <a:p>
            <a:pPr marL="0" marR="0" indent="449580" algn="just">
              <a:lnSpc>
                <a:spcPct val="115000"/>
              </a:lnSpc>
              <a:spcBef>
                <a:spcPts val="0"/>
              </a:spcBef>
              <a:spcAft>
                <a:spcPts val="0"/>
              </a:spcAft>
            </a:pPr>
            <a:r>
              <a:rPr lang="fr-FR" sz="3500" dirty="0" smtClean="0">
                <a:ea typeface="Calibri"/>
                <a:cs typeface="Times New Roman"/>
              </a:rPr>
              <a:t>Fièvre  </a:t>
            </a:r>
            <a:r>
              <a:rPr lang="fr-FR" sz="3500" dirty="0">
                <a:ea typeface="Calibri"/>
                <a:cs typeface="Times New Roman"/>
              </a:rPr>
              <a:t>présente  déshabiller l'enfant. Si insuffisant, administrer du paracétamol PO à faible dose : 10 mg/kg, jusqu'à 3 fois par 24 heures maximum. </a:t>
            </a:r>
            <a:endParaRPr lang="fr-FR" sz="3500" dirty="0" smtClean="0">
              <a:ea typeface="Calibri"/>
              <a:cs typeface="Times New Roman"/>
            </a:endParaRPr>
          </a:p>
          <a:p>
            <a:pPr marL="0" marR="0" indent="0" algn="just">
              <a:lnSpc>
                <a:spcPct val="115000"/>
              </a:lnSpc>
              <a:spcBef>
                <a:spcPts val="0"/>
              </a:spcBef>
              <a:spcAft>
                <a:spcPts val="0"/>
              </a:spcAft>
              <a:buNone/>
            </a:pPr>
            <a:endParaRPr lang="fr-FR" sz="3500" dirty="0">
              <a:ea typeface="Calibri"/>
              <a:cs typeface="Times New Roman"/>
            </a:endParaRPr>
          </a:p>
          <a:p>
            <a:pPr marL="0" marR="0" indent="449580" algn="just">
              <a:lnSpc>
                <a:spcPct val="115000"/>
              </a:lnSpc>
              <a:spcBef>
                <a:spcPts val="0"/>
              </a:spcBef>
              <a:spcAft>
                <a:spcPts val="0"/>
              </a:spcAft>
            </a:pPr>
            <a:r>
              <a:rPr lang="fr-FR" sz="3500" dirty="0">
                <a:ea typeface="Calibri"/>
                <a:cs typeface="Times New Roman"/>
              </a:rPr>
              <a:t>En cas d'hypothermie, placer l'enfant peau contre peau contre le corps de la mère et le couvrir d'une couverture chaude. Traiter l'infection comme ci-dessus. Vérifier la glycémie et traiter une hypoglycémie si </a:t>
            </a:r>
            <a:r>
              <a:rPr lang="fr-FR" sz="3500" dirty="0" smtClean="0">
                <a:ea typeface="Calibri"/>
                <a:cs typeface="Times New Roman"/>
              </a:rPr>
              <a:t>nécessaire</a:t>
            </a:r>
          </a:p>
          <a:p>
            <a:pPr marL="0" marR="0" indent="0" algn="just">
              <a:lnSpc>
                <a:spcPct val="115000"/>
              </a:lnSpc>
              <a:spcBef>
                <a:spcPts val="0"/>
              </a:spcBef>
              <a:spcAft>
                <a:spcPts val="0"/>
              </a:spcAft>
              <a:buNone/>
            </a:pPr>
            <a:endParaRPr lang="fr-FR" sz="3500" dirty="0">
              <a:ea typeface="Calibri"/>
              <a:cs typeface="Times New Roman"/>
            </a:endParaRPr>
          </a:p>
          <a:p>
            <a:pPr marL="0" marR="0" indent="449580" algn="just">
              <a:lnSpc>
                <a:spcPct val="115000"/>
              </a:lnSpc>
              <a:spcBef>
                <a:spcPts val="0"/>
              </a:spcBef>
              <a:spcAft>
                <a:spcPts val="0"/>
              </a:spcAft>
            </a:pPr>
            <a:r>
              <a:rPr lang="fr-FR" sz="3500" dirty="0">
                <a:ea typeface="Calibri"/>
                <a:cs typeface="Times New Roman"/>
              </a:rPr>
              <a:t>Chez les enfants atteints de kwashiorkor, l'infection des lésions cutanées  débuter amoxicilline/acide clavulanique PO. La dose est exprimée en amoxicilline : 50 mg/kg 2 fois par jour pendant 7 jours</a:t>
            </a:r>
            <a:r>
              <a:rPr lang="fr-FR" dirty="0">
                <a:ea typeface="Calibri"/>
                <a:cs typeface="Times New Roman"/>
              </a:rPr>
              <a:t>.</a:t>
            </a:r>
            <a:endParaRPr lang="en-US" dirty="0"/>
          </a:p>
        </p:txBody>
      </p:sp>
    </p:spTree>
    <p:extLst>
      <p:ext uri="{BB962C8B-B14F-4D97-AF65-F5344CB8AC3E}">
        <p14:creationId xmlns:p14="http://schemas.microsoft.com/office/powerpoint/2010/main" val="41481922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fr-FR" sz="3600" b="1" dirty="0">
                <a:effectLst/>
              </a:rPr>
              <a:t>Prise en charge des </a:t>
            </a:r>
            <a:r>
              <a:rPr lang="fr-FR" sz="3600" b="1" dirty="0" smtClean="0">
                <a:effectLst/>
              </a:rPr>
              <a:t>complications(suite)</a:t>
            </a:r>
            <a:r>
              <a:rPr lang="fr-FR" b="1" dirty="0">
                <a:effectLst/>
              </a:rPr>
              <a:t/>
            </a:r>
            <a:br>
              <a:rPr lang="fr-FR" b="1" dirty="0">
                <a:effectLst/>
              </a:rPr>
            </a:br>
            <a:endParaRPr lang="fr-FR" dirty="0"/>
          </a:p>
        </p:txBody>
      </p:sp>
      <p:sp>
        <p:nvSpPr>
          <p:cNvPr id="2" name="Content Placeholder 1"/>
          <p:cNvSpPr>
            <a:spLocks noGrp="1"/>
          </p:cNvSpPr>
          <p:nvPr>
            <p:ph idx="1"/>
          </p:nvPr>
        </p:nvSpPr>
        <p:spPr/>
        <p:txBody>
          <a:bodyPr>
            <a:normAutofit fontScale="77500" lnSpcReduction="20000"/>
          </a:bodyPr>
          <a:lstStyle/>
          <a:p>
            <a:pPr marL="0" marR="0" indent="0">
              <a:lnSpc>
                <a:spcPct val="115000"/>
              </a:lnSpc>
              <a:spcBef>
                <a:spcPts val="0"/>
              </a:spcBef>
              <a:spcAft>
                <a:spcPts val="1000"/>
              </a:spcAft>
              <a:buNone/>
            </a:pPr>
            <a:r>
              <a:rPr lang="fr-FR" sz="2800" b="1" dirty="0">
                <a:latin typeface="Calibri"/>
                <a:ea typeface="Calibri"/>
                <a:cs typeface="Times New Roman"/>
              </a:rPr>
              <a:t>Anémie sévère</a:t>
            </a:r>
            <a:endParaRPr lang="fr-FR" sz="2800" dirty="0">
              <a:latin typeface="Calibri"/>
              <a:ea typeface="Calibri"/>
              <a:cs typeface="Times New Roman"/>
            </a:endParaRPr>
          </a:p>
          <a:p>
            <a:pPr marL="342900" marR="0" lvl="0" indent="-342900">
              <a:lnSpc>
                <a:spcPct val="115000"/>
              </a:lnSpc>
              <a:spcBef>
                <a:spcPts val="0"/>
              </a:spcBef>
              <a:spcAft>
                <a:spcPts val="0"/>
              </a:spcAft>
              <a:buSzPts val="1000"/>
              <a:buFont typeface="Symbol"/>
              <a:buChar char=""/>
              <a:tabLst>
                <a:tab pos="457200" algn="l"/>
              </a:tabLst>
            </a:pPr>
            <a:r>
              <a:rPr lang="fr-FR" sz="2800" dirty="0">
                <a:latin typeface="Calibri"/>
                <a:ea typeface="Calibri"/>
                <a:cs typeface="Times New Roman"/>
              </a:rPr>
              <a:t>Si l'</a:t>
            </a:r>
            <a:r>
              <a:rPr lang="fr-FR" sz="2800" dirty="0" err="1">
                <a:latin typeface="Calibri"/>
                <a:ea typeface="Calibri"/>
                <a:cs typeface="Times New Roman"/>
              </a:rPr>
              <a:t>Hb</a:t>
            </a:r>
            <a:r>
              <a:rPr lang="fr-FR" sz="2800" dirty="0">
                <a:latin typeface="Calibri"/>
                <a:ea typeface="Calibri"/>
                <a:cs typeface="Times New Roman"/>
              </a:rPr>
              <a:t> est &lt; 4 ou &lt; 6 avec signes de décompensation tels que détresse respiratoire, une transfusion est nécessaire dans les 24 premières heures (de préférence avec un concentré de globules rouges, PRBC).</a:t>
            </a:r>
          </a:p>
          <a:p>
            <a:pPr marL="342900" marR="0" lvl="0" indent="-342900">
              <a:lnSpc>
                <a:spcPct val="115000"/>
              </a:lnSpc>
              <a:spcBef>
                <a:spcPts val="0"/>
              </a:spcBef>
              <a:spcAft>
                <a:spcPts val="0"/>
              </a:spcAft>
              <a:buSzPts val="1000"/>
              <a:buFont typeface="Symbol"/>
              <a:buChar char=""/>
              <a:tabLst>
                <a:tab pos="457200" algn="l"/>
              </a:tabLst>
            </a:pPr>
            <a:r>
              <a:rPr lang="fr-FR" sz="2800" dirty="0">
                <a:latin typeface="Calibri"/>
                <a:ea typeface="Calibri"/>
                <a:cs typeface="Times New Roman"/>
              </a:rPr>
              <a:t>Le volume de transfusion est déterminé par la présence ou l'absence de fièvre au moment de la commande de sang :</a:t>
            </a:r>
          </a:p>
          <a:p>
            <a:pPr marL="742950" marR="0" lvl="1" indent="-285750">
              <a:lnSpc>
                <a:spcPct val="115000"/>
              </a:lnSpc>
              <a:spcBef>
                <a:spcPts val="0"/>
              </a:spcBef>
              <a:spcAft>
                <a:spcPts val="0"/>
              </a:spcAft>
              <a:buSzPts val="1000"/>
              <a:buFont typeface="Courier New"/>
              <a:buChar char="o"/>
              <a:tabLst>
                <a:tab pos="914400" algn="l"/>
              </a:tabLst>
            </a:pPr>
            <a:r>
              <a:rPr lang="fr-FR" dirty="0">
                <a:latin typeface="Calibri"/>
                <a:ea typeface="Calibri"/>
                <a:cs typeface="Times New Roman"/>
              </a:rPr>
              <a:t>Absence de fièvre (&lt; 37,5 °C) : 30 ml/kg de sang total ou 15 ml/kg de PRBC à administrer en 4 heures</a:t>
            </a:r>
          </a:p>
          <a:p>
            <a:pPr marL="742950" marR="0" lvl="1" indent="-285750">
              <a:lnSpc>
                <a:spcPct val="115000"/>
              </a:lnSpc>
              <a:spcBef>
                <a:spcPts val="0"/>
              </a:spcBef>
              <a:spcAft>
                <a:spcPts val="0"/>
              </a:spcAft>
              <a:buSzPts val="1000"/>
              <a:buFont typeface="Courier New"/>
              <a:buChar char="o"/>
              <a:tabLst>
                <a:tab pos="914400" algn="l"/>
              </a:tabLst>
            </a:pPr>
            <a:r>
              <a:rPr lang="fr-FR" dirty="0">
                <a:latin typeface="Calibri"/>
                <a:ea typeface="Calibri"/>
                <a:cs typeface="Times New Roman"/>
              </a:rPr>
              <a:t>Fièvre présente (≥ 37,5 °C) : 20 ml/kg de sang total ou 10 ml/kg de PRBC à administrer en 4 heures</a:t>
            </a:r>
          </a:p>
          <a:p>
            <a:pPr marL="342900" marR="0" lvl="0" indent="-342900">
              <a:lnSpc>
                <a:spcPct val="115000"/>
              </a:lnSpc>
              <a:spcBef>
                <a:spcPts val="0"/>
              </a:spcBef>
              <a:spcAft>
                <a:spcPts val="0"/>
              </a:spcAft>
              <a:buSzPts val="1000"/>
              <a:buFont typeface="Symbol"/>
              <a:buChar char=""/>
              <a:tabLst>
                <a:tab pos="457200" algn="l"/>
              </a:tabLst>
            </a:pPr>
            <a:r>
              <a:rPr lang="fr-FR" sz="2800" dirty="0">
                <a:latin typeface="Calibri"/>
                <a:ea typeface="Calibri"/>
                <a:cs typeface="Times New Roman"/>
              </a:rPr>
              <a:t>Surveiller étroitement l'apparition de réactions transfusionnelles et de signes de surcharge hydrique .</a:t>
            </a:r>
          </a:p>
          <a:p>
            <a:pPr marL="342900" marR="0" lvl="0" indent="-342900">
              <a:lnSpc>
                <a:spcPct val="115000"/>
              </a:lnSpc>
              <a:spcBef>
                <a:spcPts val="0"/>
              </a:spcBef>
              <a:spcAft>
                <a:spcPts val="0"/>
              </a:spcAft>
              <a:buSzPts val="1000"/>
              <a:buFont typeface="Symbol"/>
              <a:buChar char=""/>
              <a:tabLst>
                <a:tab pos="457200" algn="l"/>
              </a:tabLst>
            </a:pPr>
            <a:r>
              <a:rPr lang="fr-FR" sz="2800" dirty="0">
                <a:latin typeface="Calibri"/>
                <a:ea typeface="Calibri"/>
                <a:cs typeface="Times New Roman"/>
              </a:rPr>
              <a:t>Une fois la transfusion terminée, mesurer l'</a:t>
            </a:r>
            <a:r>
              <a:rPr lang="fr-FR" sz="2800" dirty="0" err="1">
                <a:latin typeface="Calibri"/>
                <a:ea typeface="Calibri"/>
                <a:cs typeface="Times New Roman"/>
              </a:rPr>
              <a:t>Hb</a:t>
            </a:r>
            <a:r>
              <a:rPr lang="fr-FR" sz="2800" dirty="0">
                <a:latin typeface="Calibri"/>
                <a:ea typeface="Calibri"/>
                <a:cs typeface="Times New Roman"/>
              </a:rPr>
              <a:t> à 8, 24 et 48 heures</a:t>
            </a:r>
          </a:p>
          <a:p>
            <a:endParaRPr lang="fr-FR" dirty="0"/>
          </a:p>
        </p:txBody>
      </p:sp>
    </p:spTree>
    <p:extLst>
      <p:ext uri="{BB962C8B-B14F-4D97-AF65-F5344CB8AC3E}">
        <p14:creationId xmlns:p14="http://schemas.microsoft.com/office/powerpoint/2010/main" val="29617708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pPr algn="ctr"/>
            <a:r>
              <a:rPr lang="fr-FR" b="1" dirty="0">
                <a:effectLst/>
              </a:rPr>
              <a:t>Diarrhée et déshydratation</a:t>
            </a:r>
            <a:br>
              <a:rPr lang="fr-FR" b="1" dirty="0">
                <a:effectLst/>
              </a:rPr>
            </a:br>
            <a:endParaRPr lang="fr-FR" dirty="0"/>
          </a:p>
        </p:txBody>
      </p:sp>
      <p:sp>
        <p:nvSpPr>
          <p:cNvPr id="5" name="Content Placeholder 4"/>
          <p:cNvSpPr>
            <a:spLocks noGrp="1"/>
          </p:cNvSpPr>
          <p:nvPr>
            <p:ph idx="1"/>
          </p:nvPr>
        </p:nvSpPr>
        <p:spPr/>
        <p:txBody>
          <a:bodyPr>
            <a:normAutofit/>
          </a:bodyPr>
          <a:lstStyle/>
          <a:p>
            <a:r>
              <a:rPr lang="fr-FR" dirty="0" smtClean="0"/>
              <a:t>•Diarrhée : fréquente</a:t>
            </a:r>
            <a:r>
              <a:rPr lang="fr-FR" dirty="0"/>
              <a:t>. Les aliments thérapeutiques facilitent le rétablissement des fonctions physiologiques du tube digestif. L'amoxicilline administrée dans le cadre du traitement de routine réduit la prolifération bactérienne au niveau de l'intestin. La diarrhée disparaît en général sans autre traitement.</a:t>
            </a:r>
          </a:p>
          <a:p>
            <a:r>
              <a:rPr lang="fr-FR" dirty="0"/>
              <a:t>•	La supplémentation en zinc n'est pas nécessaire si les enfants consomment les quantités d'aliments thérapeutiques recommandées. </a:t>
            </a:r>
          </a:p>
          <a:p>
            <a:r>
              <a:rPr lang="fr-FR" dirty="0"/>
              <a:t>•	 diagnostic de déshydratation basé sur l'histoire de la maladie  signes cliniques.</a:t>
            </a:r>
          </a:p>
          <a:p>
            <a:r>
              <a:rPr lang="fr-FR" dirty="0"/>
              <a:t>•	évaluation clinique difficile  car pli cutané  long à s'effacer et yeux  souvent enfoncés, même sans déshydratation.</a:t>
            </a:r>
          </a:p>
          <a:p>
            <a:endParaRPr lang="fr-FR" dirty="0"/>
          </a:p>
        </p:txBody>
      </p:sp>
    </p:spTree>
    <p:extLst>
      <p:ext uri="{BB962C8B-B14F-4D97-AF65-F5344CB8AC3E}">
        <p14:creationId xmlns:p14="http://schemas.microsoft.com/office/powerpoint/2010/main" val="29130983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1536192"/>
            <a:ext cx="3886200" cy="4590288"/>
          </a:xfrm>
        </p:spPr>
        <p:txBody>
          <a:bodyPr>
            <a:normAutofit fontScale="62500" lnSpcReduction="20000"/>
          </a:bodyPr>
          <a:lstStyle/>
          <a:p>
            <a:pPr marL="0" marR="0">
              <a:lnSpc>
                <a:spcPct val="115000"/>
              </a:lnSpc>
              <a:spcBef>
                <a:spcPts val="0"/>
              </a:spcBef>
              <a:spcAft>
                <a:spcPts val="0"/>
              </a:spcAft>
            </a:pPr>
            <a:endParaRPr lang="fr-FR" sz="2800" b="1" dirty="0">
              <a:solidFill>
                <a:srgbClr val="000000"/>
              </a:solidFill>
              <a:latin typeface="Times New Roman"/>
              <a:ea typeface="Times New Roman"/>
              <a:cs typeface="Times New Roman"/>
            </a:endParaRPr>
          </a:p>
          <a:p>
            <a:pPr marL="0" marR="0" indent="0">
              <a:lnSpc>
                <a:spcPct val="115000"/>
              </a:lnSpc>
              <a:spcBef>
                <a:spcPts val="0"/>
              </a:spcBef>
              <a:spcAft>
                <a:spcPts val="0"/>
              </a:spcAft>
              <a:buNone/>
            </a:pPr>
            <a:r>
              <a:rPr lang="fr-FR" sz="2900" b="1" u="sng" dirty="0" smtClean="0">
                <a:solidFill>
                  <a:srgbClr val="000000"/>
                </a:solidFill>
                <a:ea typeface="Times New Roman"/>
                <a:cs typeface="Times New Roman"/>
              </a:rPr>
              <a:t>Diarrhée </a:t>
            </a:r>
            <a:r>
              <a:rPr lang="fr-FR" sz="2900" b="1" u="sng" dirty="0">
                <a:solidFill>
                  <a:srgbClr val="000000"/>
                </a:solidFill>
                <a:ea typeface="Times New Roman"/>
                <a:cs typeface="Times New Roman"/>
              </a:rPr>
              <a:t>aiguë et pas de </a:t>
            </a:r>
            <a:r>
              <a:rPr lang="fr-FR" sz="2900" b="1" u="sng" dirty="0" smtClean="0">
                <a:solidFill>
                  <a:srgbClr val="000000"/>
                </a:solidFill>
                <a:ea typeface="Times New Roman"/>
                <a:cs typeface="Times New Roman"/>
              </a:rPr>
              <a:t>déshydratation (A</a:t>
            </a:r>
            <a:r>
              <a:rPr lang="fr-FR" sz="2900" b="1" u="sng" dirty="0">
                <a:solidFill>
                  <a:srgbClr val="000000"/>
                </a:solidFill>
                <a:ea typeface="Times New Roman"/>
                <a:cs typeface="Times New Roman"/>
              </a:rPr>
              <a:t>)</a:t>
            </a:r>
            <a:endParaRPr lang="fr-FR" sz="2900" u="sng" dirty="0">
              <a:ea typeface="Calibri"/>
              <a:cs typeface="Times New Roman"/>
            </a:endParaRPr>
          </a:p>
          <a:p>
            <a:pPr marL="0" marR="0" indent="449580">
              <a:lnSpc>
                <a:spcPct val="115000"/>
              </a:lnSpc>
              <a:spcBef>
                <a:spcPts val="0"/>
              </a:spcBef>
              <a:spcAft>
                <a:spcPts val="0"/>
              </a:spcAft>
            </a:pPr>
            <a:r>
              <a:rPr lang="fr-FR" sz="2900" dirty="0">
                <a:solidFill>
                  <a:srgbClr val="000000"/>
                </a:solidFill>
                <a:ea typeface="Times New Roman"/>
                <a:cs typeface="Times New Roman"/>
              </a:rPr>
              <a:t>en </a:t>
            </a:r>
            <a:r>
              <a:rPr lang="fr-FR" sz="2900" dirty="0" smtClean="0">
                <a:solidFill>
                  <a:srgbClr val="000000"/>
                </a:solidFill>
                <a:ea typeface="Times New Roman"/>
                <a:cs typeface="Times New Roman"/>
              </a:rPr>
              <a:t>ambulatoire </a:t>
            </a:r>
            <a:r>
              <a:rPr lang="fr-FR" sz="2900" dirty="0">
                <a:solidFill>
                  <a:srgbClr val="000000"/>
                </a:solidFill>
                <a:ea typeface="Times New Roman"/>
                <a:cs typeface="Times New Roman"/>
              </a:rPr>
              <a:t>: </a:t>
            </a:r>
            <a:r>
              <a:rPr lang="fr-FR" sz="2900" b="1" dirty="0">
                <a:solidFill>
                  <a:srgbClr val="000000"/>
                </a:solidFill>
                <a:ea typeface="Times New Roman"/>
                <a:cs typeface="Times New Roman"/>
              </a:rPr>
              <a:t>solution de réhydratation orale</a:t>
            </a:r>
            <a:r>
              <a:rPr lang="fr-FR" sz="2900" dirty="0">
                <a:solidFill>
                  <a:srgbClr val="000000"/>
                </a:solidFill>
                <a:ea typeface="Times New Roman"/>
                <a:cs typeface="Times New Roman"/>
              </a:rPr>
              <a:t> (</a:t>
            </a:r>
            <a:r>
              <a:rPr lang="fr-FR" sz="2900" b="1" dirty="0">
                <a:solidFill>
                  <a:srgbClr val="000000"/>
                </a:solidFill>
                <a:ea typeface="Times New Roman"/>
                <a:cs typeface="Times New Roman"/>
              </a:rPr>
              <a:t>SRO</a:t>
            </a:r>
            <a:r>
              <a:rPr lang="fr-FR" sz="2900" dirty="0">
                <a:solidFill>
                  <a:srgbClr val="000000"/>
                </a:solidFill>
                <a:ea typeface="Times New Roman"/>
                <a:cs typeface="Times New Roman"/>
              </a:rPr>
              <a:t>) PO : 5 ml/kg après chaque selle liquide, pour prévenir la déshydratation.</a:t>
            </a:r>
            <a:endParaRPr lang="fr-FR" sz="2900" dirty="0">
              <a:ea typeface="Calibri"/>
              <a:cs typeface="Times New Roman"/>
            </a:endParaRPr>
          </a:p>
          <a:p>
            <a:pPr lvl="0" indent="-342900">
              <a:lnSpc>
                <a:spcPct val="115000"/>
              </a:lnSpc>
              <a:spcBef>
                <a:spcPts val="0"/>
              </a:spcBef>
              <a:buSzPts val="1000"/>
              <a:buFont typeface="Symbol"/>
              <a:buChar char=""/>
              <a:tabLst>
                <a:tab pos="457200" algn="l"/>
              </a:tabLst>
            </a:pPr>
            <a:r>
              <a:rPr lang="fr-FR" sz="2900" dirty="0">
                <a:solidFill>
                  <a:srgbClr val="000000"/>
                </a:solidFill>
                <a:ea typeface="Times New Roman"/>
                <a:cs typeface="Times New Roman"/>
              </a:rPr>
              <a:t>Selles fréquentes et/ou abondantes (à l'hôpital) : </a:t>
            </a:r>
            <a:r>
              <a:rPr lang="fr-FR" sz="2900" b="1" dirty="0" err="1">
                <a:solidFill>
                  <a:srgbClr val="000000"/>
                </a:solidFill>
                <a:ea typeface="Times New Roman"/>
                <a:cs typeface="Times New Roman"/>
              </a:rPr>
              <a:t>ReSoMal</a:t>
            </a:r>
            <a:r>
              <a:rPr lang="fr-FR" sz="2900" b="1" dirty="0">
                <a:solidFill>
                  <a:srgbClr val="000000"/>
                </a:solidFill>
                <a:ea typeface="Times New Roman"/>
                <a:cs typeface="Times New Roman"/>
              </a:rPr>
              <a:t>  </a:t>
            </a:r>
            <a:r>
              <a:rPr lang="fr-FR" sz="2900" dirty="0">
                <a:solidFill>
                  <a:srgbClr val="000000"/>
                </a:solidFill>
                <a:ea typeface="Times New Roman"/>
                <a:cs typeface="Times New Roman"/>
              </a:rPr>
              <a:t>PO ou par sonde </a:t>
            </a:r>
            <a:r>
              <a:rPr lang="fr-FR" sz="2900" dirty="0" err="1">
                <a:solidFill>
                  <a:srgbClr val="000000"/>
                </a:solidFill>
                <a:ea typeface="Times New Roman"/>
                <a:cs typeface="Times New Roman"/>
              </a:rPr>
              <a:t>nasogastrique</a:t>
            </a:r>
            <a:r>
              <a:rPr lang="fr-FR" sz="2900" dirty="0">
                <a:solidFill>
                  <a:srgbClr val="000000"/>
                </a:solidFill>
                <a:ea typeface="Times New Roman"/>
                <a:cs typeface="Times New Roman"/>
              </a:rPr>
              <a:t> </a:t>
            </a:r>
            <a:r>
              <a:rPr lang="fr-FR" sz="2900" dirty="0" smtClean="0">
                <a:solidFill>
                  <a:srgbClr val="000000"/>
                </a:solidFill>
                <a:ea typeface="Times New Roman"/>
                <a:cs typeface="Times New Roman"/>
              </a:rPr>
              <a:t>: </a:t>
            </a:r>
            <a:r>
              <a:rPr lang="fr-FR" sz="2900" dirty="0">
                <a:solidFill>
                  <a:srgbClr val="000000"/>
                </a:solidFill>
                <a:ea typeface="Times New Roman"/>
                <a:cs typeface="Times New Roman"/>
              </a:rPr>
              <a:t>5 ml/kg après chaque selle liquide, pour prévenir la déshydratation</a:t>
            </a:r>
            <a:r>
              <a:rPr lang="fr-FR" sz="2900" dirty="0" smtClean="0">
                <a:solidFill>
                  <a:srgbClr val="000000"/>
                </a:solidFill>
                <a:ea typeface="Times New Roman"/>
                <a:cs typeface="Times New Roman"/>
              </a:rPr>
              <a:t>. Ou: </a:t>
            </a:r>
            <a:r>
              <a:rPr lang="fr-FR" sz="2900" b="1" dirty="0" err="1">
                <a:solidFill>
                  <a:srgbClr val="000000"/>
                </a:solidFill>
                <a:ea typeface="Times New Roman"/>
                <a:cs typeface="Times New Roman"/>
              </a:rPr>
              <a:t>ReSoMal</a:t>
            </a:r>
            <a:r>
              <a:rPr lang="fr-FR" sz="2900" b="1" dirty="0">
                <a:solidFill>
                  <a:srgbClr val="000000"/>
                </a:solidFill>
                <a:ea typeface="Times New Roman"/>
                <a:cs typeface="Times New Roman"/>
              </a:rPr>
              <a:t> </a:t>
            </a:r>
            <a:r>
              <a:rPr lang="fr-FR" sz="2900" b="1" dirty="0" smtClean="0">
                <a:solidFill>
                  <a:srgbClr val="000000"/>
                </a:solidFill>
                <a:ea typeface="Times New Roman"/>
                <a:cs typeface="Times New Roman"/>
              </a:rPr>
              <a:t> </a:t>
            </a:r>
            <a:r>
              <a:rPr lang="fr-FR" sz="2900" dirty="0" smtClean="0">
                <a:solidFill>
                  <a:srgbClr val="000000"/>
                </a:solidFill>
                <a:ea typeface="Times New Roman"/>
                <a:cs typeface="Times New Roman"/>
              </a:rPr>
              <a:t>5 ml/kg/30 mn </a:t>
            </a:r>
            <a:r>
              <a:rPr lang="fr-FR" sz="2900" dirty="0" err="1" smtClean="0">
                <a:solidFill>
                  <a:srgbClr val="000000"/>
                </a:solidFill>
                <a:ea typeface="Times New Roman"/>
                <a:cs typeface="Times New Roman"/>
              </a:rPr>
              <a:t>pdt</a:t>
            </a:r>
            <a:r>
              <a:rPr lang="fr-FR" sz="2900" dirty="0" smtClean="0">
                <a:solidFill>
                  <a:srgbClr val="000000"/>
                </a:solidFill>
                <a:ea typeface="Times New Roman"/>
                <a:cs typeface="Times New Roman"/>
              </a:rPr>
              <a:t> 2 heures puis 5-10 ml/kg/h sur 12 heures</a:t>
            </a:r>
            <a:endParaRPr lang="fr-FR" sz="2900" dirty="0">
              <a:solidFill>
                <a:srgbClr val="000000"/>
              </a:solidFill>
              <a:ea typeface="Calibri"/>
              <a:cs typeface="Times New Roman"/>
            </a:endParaRPr>
          </a:p>
          <a:p>
            <a:endParaRPr lang="fr-FR" dirty="0"/>
          </a:p>
        </p:txBody>
      </p:sp>
      <p:sp>
        <p:nvSpPr>
          <p:cNvPr id="4" name="Content Placeholder 3"/>
          <p:cNvSpPr>
            <a:spLocks noGrp="1"/>
          </p:cNvSpPr>
          <p:nvPr>
            <p:ph sz="half" idx="2"/>
          </p:nvPr>
        </p:nvSpPr>
        <p:spPr>
          <a:xfrm>
            <a:off x="4114800" y="533400"/>
            <a:ext cx="4419600" cy="5943600"/>
          </a:xfrm>
        </p:spPr>
        <p:txBody>
          <a:bodyPr>
            <a:noAutofit/>
          </a:bodyPr>
          <a:lstStyle/>
          <a:p>
            <a:pPr algn="just">
              <a:lnSpc>
                <a:spcPct val="150000"/>
              </a:lnSpc>
            </a:pPr>
            <a:r>
              <a:rPr lang="fr-FR" sz="1200" b="1" u="sng" dirty="0"/>
              <a:t>Diarrhée aiguë et déshydratation modérée (B)</a:t>
            </a:r>
            <a:endParaRPr lang="fr-FR" sz="1200" u="sng" dirty="0"/>
          </a:p>
          <a:p>
            <a:pPr lvl="0" algn="just">
              <a:lnSpc>
                <a:spcPct val="150000"/>
              </a:lnSpc>
            </a:pPr>
            <a:r>
              <a:rPr lang="fr-FR" sz="1200" dirty="0"/>
              <a:t>Déterminer le poids-cible (poids antérieur à la diarrhée) avant la réhydratation. Si non possible estimer le poids-cible en tant </a:t>
            </a:r>
            <a:r>
              <a:rPr lang="fr-FR" sz="1200" dirty="0" smtClean="0"/>
              <a:t>que: </a:t>
            </a:r>
            <a:r>
              <a:rPr lang="fr-FR" sz="1200" b="1" dirty="0"/>
              <a:t>poids actuel x 1,06</a:t>
            </a:r>
            <a:r>
              <a:rPr lang="fr-FR" sz="1200" dirty="0"/>
              <a:t>.</a:t>
            </a:r>
          </a:p>
          <a:p>
            <a:pPr lvl="0" algn="just">
              <a:lnSpc>
                <a:spcPct val="150000"/>
              </a:lnSpc>
            </a:pPr>
            <a:r>
              <a:rPr lang="fr-FR" sz="1200" b="1" dirty="0" err="1"/>
              <a:t>ReSoMal</a:t>
            </a:r>
            <a:r>
              <a:rPr lang="fr-FR" sz="1200" b="1" dirty="0"/>
              <a:t> </a:t>
            </a:r>
            <a:r>
              <a:rPr lang="fr-FR" sz="1200" dirty="0"/>
              <a:t>PO ou par SNG : 20 ml/kg/heure pendant 2 heures. De plus, 5 ml/kg de </a:t>
            </a:r>
            <a:r>
              <a:rPr lang="fr-FR" sz="1200" b="1" dirty="0" err="1"/>
              <a:t>ReSoMal</a:t>
            </a:r>
            <a:r>
              <a:rPr lang="fr-FR" sz="1200" dirty="0"/>
              <a:t> après chaque selle liquide si toléré.</a:t>
            </a:r>
          </a:p>
          <a:p>
            <a:pPr lvl="0" algn="just">
              <a:lnSpc>
                <a:spcPct val="150000"/>
              </a:lnSpc>
            </a:pPr>
            <a:r>
              <a:rPr lang="fr-FR" sz="1200" dirty="0"/>
              <a:t>Évaluer après 2 heures (évaluation clinique et poids) :</a:t>
            </a:r>
          </a:p>
          <a:p>
            <a:pPr lvl="1" algn="just">
              <a:lnSpc>
                <a:spcPct val="150000"/>
              </a:lnSpc>
            </a:pPr>
            <a:r>
              <a:rPr lang="fr-FR" sz="1200" dirty="0"/>
              <a:t>Si amélioration (régression de la diarrhée et des signes de déshydratation) :</a:t>
            </a:r>
          </a:p>
          <a:p>
            <a:pPr lvl="2" algn="just">
              <a:lnSpc>
                <a:spcPct val="150000"/>
              </a:lnSpc>
            </a:pPr>
            <a:r>
              <a:rPr lang="fr-FR" sz="1200" dirty="0"/>
              <a:t>Réduire le </a:t>
            </a:r>
            <a:r>
              <a:rPr lang="fr-FR" sz="1200" b="1" dirty="0" err="1"/>
              <a:t>ReSoMal</a:t>
            </a:r>
            <a:r>
              <a:rPr lang="fr-FR" sz="1200" dirty="0"/>
              <a:t> à 10 ml/kg/heure jusqu'à ce que les signes de déshydratation et/ou la perte de poids (connue ou estimée) soient corrigés.</a:t>
            </a:r>
          </a:p>
          <a:p>
            <a:pPr lvl="2" algn="just">
              <a:lnSpc>
                <a:spcPct val="150000"/>
              </a:lnSpc>
            </a:pPr>
            <a:r>
              <a:rPr lang="fr-FR" sz="1200" dirty="0"/>
              <a:t>Évaluer toutes les 2 heures.</a:t>
            </a:r>
          </a:p>
          <a:p>
            <a:pPr lvl="2" algn="just">
              <a:lnSpc>
                <a:spcPct val="150000"/>
              </a:lnSpc>
            </a:pPr>
            <a:r>
              <a:rPr lang="fr-FR" sz="1200" dirty="0"/>
              <a:t>Une fois que les signes de déshydratation ont disparus et/ou que le poids-cible est atteint, retourner au plan A  pour prévenir la déshydratation.</a:t>
            </a:r>
          </a:p>
          <a:p>
            <a:pPr algn="just">
              <a:lnSpc>
                <a:spcPct val="150000"/>
              </a:lnSpc>
            </a:pPr>
            <a:r>
              <a:rPr lang="fr-FR" sz="1200" dirty="0"/>
              <a:t>Si pas d'amélioration après 2 à 4 heures ou réhydratation orale insuffisante pour compenser les pertes hydriques :</a:t>
            </a:r>
          </a:p>
        </p:txBody>
      </p:sp>
    </p:spTree>
    <p:extLst>
      <p:ext uri="{BB962C8B-B14F-4D97-AF65-F5344CB8AC3E}">
        <p14:creationId xmlns:p14="http://schemas.microsoft.com/office/powerpoint/2010/main" val="41421166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410200"/>
          </a:xfrm>
        </p:spPr>
        <p:txBody>
          <a:bodyPr>
            <a:normAutofit fontScale="70000" lnSpcReduction="20000"/>
          </a:bodyPr>
          <a:lstStyle/>
          <a:p>
            <a:pPr marL="0" marR="0">
              <a:lnSpc>
                <a:spcPct val="115000"/>
              </a:lnSpc>
              <a:spcBef>
                <a:spcPts val="0"/>
              </a:spcBef>
              <a:spcAft>
                <a:spcPts val="0"/>
              </a:spcAft>
            </a:pPr>
            <a:r>
              <a:rPr lang="fr-FR" sz="2800" b="1" u="sng" dirty="0">
                <a:solidFill>
                  <a:srgbClr val="000000"/>
                </a:solidFill>
                <a:latin typeface="Times New Roman"/>
                <a:ea typeface="Times New Roman"/>
                <a:cs typeface="Times New Roman"/>
              </a:rPr>
              <a:t>Diarrhée aiguë et déshydratation et </a:t>
            </a:r>
            <a:r>
              <a:rPr lang="fr-FR" sz="2800" b="1" u="sng" dirty="0" smtClean="0">
                <a:solidFill>
                  <a:srgbClr val="000000"/>
                </a:solidFill>
                <a:latin typeface="Times New Roman"/>
                <a:ea typeface="Times New Roman"/>
                <a:cs typeface="Times New Roman"/>
              </a:rPr>
              <a:t>réhydratation </a:t>
            </a:r>
            <a:r>
              <a:rPr lang="fr-FR" sz="2800" b="1" u="sng" dirty="0">
                <a:solidFill>
                  <a:srgbClr val="000000"/>
                </a:solidFill>
                <a:latin typeface="Times New Roman"/>
                <a:ea typeface="Times New Roman"/>
                <a:cs typeface="Times New Roman"/>
              </a:rPr>
              <a:t>IV (C)</a:t>
            </a:r>
            <a:endParaRPr lang="fr-FR" sz="2400" u="sng" dirty="0">
              <a:latin typeface="Calibri"/>
              <a:ea typeface="Calibri"/>
              <a:cs typeface="Times New Roman"/>
            </a:endParaRPr>
          </a:p>
          <a:p>
            <a:pPr marL="0" marR="0">
              <a:lnSpc>
                <a:spcPct val="115000"/>
              </a:lnSpc>
              <a:spcBef>
                <a:spcPts val="0"/>
              </a:spcBef>
              <a:spcAft>
                <a:spcPts val="0"/>
              </a:spcAft>
            </a:pPr>
            <a:r>
              <a:rPr lang="fr-FR" sz="2800" dirty="0">
                <a:solidFill>
                  <a:srgbClr val="000000"/>
                </a:solidFill>
                <a:latin typeface="Times New Roman"/>
                <a:ea typeface="Calibri"/>
                <a:cs typeface="Times New Roman"/>
              </a:rPr>
              <a:t>Débuter une perfusion IV de </a:t>
            </a:r>
            <a:r>
              <a:rPr lang="fr-FR" sz="2800" b="1" dirty="0">
                <a:solidFill>
                  <a:srgbClr val="000000"/>
                </a:solidFill>
                <a:latin typeface="Times New Roman"/>
                <a:ea typeface="Calibri"/>
                <a:cs typeface="Times New Roman"/>
              </a:rPr>
              <a:t>DW5%-RL</a:t>
            </a:r>
            <a:r>
              <a:rPr lang="fr-FR" sz="2800" dirty="0">
                <a:solidFill>
                  <a:srgbClr val="000000"/>
                </a:solidFill>
                <a:latin typeface="Times New Roman"/>
                <a:ea typeface="Calibri"/>
                <a:cs typeface="Times New Roman"/>
              </a:rPr>
              <a:t> : 10 ml/kg/heure pendant 2 heures. Arrêter </a:t>
            </a:r>
            <a:r>
              <a:rPr lang="fr-FR" sz="2800" dirty="0" err="1">
                <a:solidFill>
                  <a:srgbClr val="000000"/>
                </a:solidFill>
                <a:latin typeface="Times New Roman"/>
                <a:ea typeface="Calibri"/>
                <a:cs typeface="Times New Roman"/>
              </a:rPr>
              <a:t>ReSoMal</a:t>
            </a:r>
            <a:r>
              <a:rPr lang="fr-FR" sz="2800" dirty="0">
                <a:solidFill>
                  <a:srgbClr val="000000"/>
                </a:solidFill>
                <a:latin typeface="Times New Roman"/>
                <a:ea typeface="Calibri"/>
                <a:cs typeface="Times New Roman"/>
              </a:rPr>
              <a:t> si l'enfant en prenait. </a:t>
            </a:r>
            <a:endParaRPr lang="fr-FR" sz="2400" dirty="0">
              <a:latin typeface="Calibri"/>
              <a:ea typeface="Calibri"/>
              <a:cs typeface="Times New Roman"/>
            </a:endParaRPr>
          </a:p>
          <a:p>
            <a:pPr marL="0" marR="0">
              <a:lnSpc>
                <a:spcPct val="115000"/>
              </a:lnSpc>
              <a:spcBef>
                <a:spcPts val="0"/>
              </a:spcBef>
              <a:spcAft>
                <a:spcPts val="0"/>
              </a:spcAft>
            </a:pPr>
            <a:r>
              <a:rPr lang="fr-FR" sz="2800" dirty="0">
                <a:solidFill>
                  <a:srgbClr val="000000"/>
                </a:solidFill>
                <a:latin typeface="Times New Roman"/>
                <a:ea typeface="Calibri"/>
                <a:cs typeface="Times New Roman"/>
              </a:rPr>
              <a:t>Évaluer après 1 heure de traitement IV :</a:t>
            </a:r>
            <a:endParaRPr lang="fr-FR" sz="2400" dirty="0">
              <a:latin typeface="Calibri"/>
              <a:ea typeface="Calibri"/>
              <a:cs typeface="Times New Roman"/>
            </a:endParaRPr>
          </a:p>
          <a:p>
            <a:pPr marL="0" marR="0">
              <a:lnSpc>
                <a:spcPct val="115000"/>
              </a:lnSpc>
              <a:spcBef>
                <a:spcPts val="0"/>
              </a:spcBef>
              <a:spcAft>
                <a:spcPts val="0"/>
              </a:spcAft>
            </a:pPr>
            <a:r>
              <a:rPr lang="fr-FR" sz="2800" dirty="0">
                <a:solidFill>
                  <a:srgbClr val="000000"/>
                </a:solidFill>
                <a:latin typeface="Times New Roman"/>
                <a:ea typeface="Calibri"/>
                <a:cs typeface="Times New Roman"/>
              </a:rPr>
              <a:t>Si amélioration et pas de vomissements, arrêter la perfusion IV et passer au Plan B </a:t>
            </a:r>
            <a:endParaRPr lang="fr-FR" sz="2400" dirty="0">
              <a:latin typeface="Calibri"/>
              <a:ea typeface="Calibri"/>
              <a:cs typeface="Times New Roman"/>
            </a:endParaRPr>
          </a:p>
          <a:p>
            <a:pPr marL="0" marR="0">
              <a:lnSpc>
                <a:spcPct val="115000"/>
              </a:lnSpc>
              <a:spcBef>
                <a:spcPts val="0"/>
              </a:spcBef>
              <a:spcAft>
                <a:spcPts val="0"/>
              </a:spcAft>
            </a:pPr>
            <a:r>
              <a:rPr lang="fr-FR" sz="2800" dirty="0">
                <a:solidFill>
                  <a:srgbClr val="000000"/>
                </a:solidFill>
                <a:latin typeface="Times New Roman"/>
                <a:ea typeface="Calibri"/>
                <a:cs typeface="Times New Roman"/>
              </a:rPr>
              <a:t>Si pas d'amélioration : Continuer la perfusion IV de </a:t>
            </a:r>
            <a:r>
              <a:rPr lang="fr-FR" sz="2800" b="1" dirty="0">
                <a:solidFill>
                  <a:srgbClr val="000000"/>
                </a:solidFill>
                <a:latin typeface="Times New Roman"/>
                <a:ea typeface="Calibri"/>
                <a:cs typeface="Times New Roman"/>
              </a:rPr>
              <a:t>DW5%-RL</a:t>
            </a:r>
            <a:r>
              <a:rPr lang="fr-FR" sz="2800" dirty="0">
                <a:solidFill>
                  <a:srgbClr val="000000"/>
                </a:solidFill>
                <a:latin typeface="Times New Roman"/>
                <a:ea typeface="Calibri"/>
                <a:cs typeface="Times New Roman"/>
              </a:rPr>
              <a:t> : 10 ml/kg/heure.</a:t>
            </a:r>
            <a:endParaRPr lang="fr-FR" sz="2400" dirty="0">
              <a:latin typeface="Calibri"/>
              <a:ea typeface="Calibri"/>
              <a:cs typeface="Times New Roman"/>
            </a:endParaRPr>
          </a:p>
          <a:p>
            <a:pPr marL="0" marR="0">
              <a:lnSpc>
                <a:spcPct val="115000"/>
              </a:lnSpc>
              <a:spcBef>
                <a:spcPts val="0"/>
              </a:spcBef>
              <a:spcAft>
                <a:spcPts val="0"/>
              </a:spcAft>
            </a:pPr>
            <a:r>
              <a:rPr lang="fr-FR" sz="2800" dirty="0">
                <a:solidFill>
                  <a:srgbClr val="000000"/>
                </a:solidFill>
                <a:latin typeface="Times New Roman"/>
                <a:ea typeface="Calibri"/>
                <a:cs typeface="Times New Roman"/>
              </a:rPr>
              <a:t>Se préparer pour une transfusion sanguine.</a:t>
            </a:r>
            <a:endParaRPr lang="fr-FR" sz="2400" dirty="0">
              <a:latin typeface="Calibri"/>
              <a:ea typeface="Calibri"/>
              <a:cs typeface="Times New Roman"/>
            </a:endParaRPr>
          </a:p>
          <a:p>
            <a:pPr marL="0" marR="0">
              <a:lnSpc>
                <a:spcPct val="115000"/>
              </a:lnSpc>
              <a:spcBef>
                <a:spcPts val="0"/>
              </a:spcBef>
              <a:spcAft>
                <a:spcPts val="0"/>
              </a:spcAft>
            </a:pPr>
            <a:r>
              <a:rPr lang="fr-FR" sz="2800" dirty="0">
                <a:solidFill>
                  <a:srgbClr val="000000"/>
                </a:solidFill>
                <a:latin typeface="Times New Roman"/>
                <a:ea typeface="Calibri"/>
                <a:cs typeface="Times New Roman"/>
              </a:rPr>
              <a:t>Évaluer après 2 heures de traitement IV :</a:t>
            </a:r>
            <a:endParaRPr lang="fr-FR" sz="2400" dirty="0">
              <a:latin typeface="Calibri"/>
              <a:ea typeface="Calibri"/>
              <a:cs typeface="Times New Roman"/>
            </a:endParaRPr>
          </a:p>
          <a:p>
            <a:pPr marL="0" marR="0">
              <a:lnSpc>
                <a:spcPct val="115000"/>
              </a:lnSpc>
              <a:spcBef>
                <a:spcPts val="0"/>
              </a:spcBef>
              <a:spcAft>
                <a:spcPts val="0"/>
              </a:spcAft>
            </a:pPr>
            <a:r>
              <a:rPr lang="fr-FR" sz="2800" dirty="0">
                <a:solidFill>
                  <a:srgbClr val="000000"/>
                </a:solidFill>
                <a:latin typeface="Times New Roman"/>
                <a:ea typeface="Calibri"/>
                <a:cs typeface="Times New Roman"/>
              </a:rPr>
              <a:t>Si amélioration, passer au Plan B</a:t>
            </a:r>
            <a:endParaRPr lang="fr-FR" sz="2400" dirty="0">
              <a:latin typeface="Calibri"/>
              <a:ea typeface="Calibri"/>
              <a:cs typeface="Times New Roman"/>
            </a:endParaRPr>
          </a:p>
          <a:p>
            <a:pPr marL="0" marR="0" indent="449580">
              <a:lnSpc>
                <a:spcPct val="115000"/>
              </a:lnSpc>
              <a:spcBef>
                <a:spcPts val="0"/>
              </a:spcBef>
              <a:spcAft>
                <a:spcPts val="0"/>
              </a:spcAft>
            </a:pPr>
            <a:r>
              <a:rPr lang="fr-FR" sz="2800" dirty="0">
                <a:solidFill>
                  <a:srgbClr val="000000"/>
                </a:solidFill>
                <a:latin typeface="Times New Roman"/>
                <a:ea typeface="Calibri"/>
                <a:cs typeface="Times New Roman"/>
              </a:rPr>
              <a:t>Si pas d'amélioration ou détérioration :Mesurer l'</a:t>
            </a:r>
            <a:r>
              <a:rPr lang="fr-FR" sz="2800" dirty="0" err="1">
                <a:solidFill>
                  <a:srgbClr val="000000"/>
                </a:solidFill>
                <a:latin typeface="Times New Roman"/>
                <a:ea typeface="Calibri"/>
                <a:cs typeface="Times New Roman"/>
              </a:rPr>
              <a:t>Hb</a:t>
            </a:r>
            <a:r>
              <a:rPr lang="fr-FR" sz="2800" dirty="0">
                <a:solidFill>
                  <a:srgbClr val="000000"/>
                </a:solidFill>
                <a:latin typeface="Times New Roman"/>
                <a:ea typeface="Calibri"/>
                <a:cs typeface="Times New Roman"/>
              </a:rPr>
              <a:t> de base et administrer du sang total : 10 ml/kg en 3 heures au moins (max. 4 heures) sur une voie séparée. En même temps que la transfusion, poursuivre la réhydratation IV avec du DW5%-RL : 10 ml/kg/heure pendant 2 heures de plus</a:t>
            </a:r>
            <a:r>
              <a:rPr lang="fr-FR" sz="2400" dirty="0">
                <a:solidFill>
                  <a:srgbClr val="000000"/>
                </a:solidFill>
                <a:latin typeface="Arial"/>
                <a:ea typeface="Calibri"/>
                <a:cs typeface="Times New Roman"/>
              </a:rPr>
              <a:t> </a:t>
            </a:r>
            <a:endParaRPr lang="fr-FR" sz="2400" dirty="0">
              <a:solidFill>
                <a:srgbClr val="000000"/>
              </a:solidFill>
              <a:latin typeface="Calibri"/>
              <a:ea typeface="Calibri"/>
              <a:cs typeface="Times New Roman"/>
            </a:endParaRPr>
          </a:p>
          <a:p>
            <a:pPr marL="0" marR="0" indent="449580">
              <a:lnSpc>
                <a:spcPct val="115000"/>
              </a:lnSpc>
              <a:spcBef>
                <a:spcPts val="0"/>
              </a:spcBef>
              <a:spcAft>
                <a:spcPts val="0"/>
              </a:spcAft>
            </a:pPr>
            <a:r>
              <a:rPr lang="fr-FR" sz="2400" b="1" dirty="0">
                <a:solidFill>
                  <a:srgbClr val="000000"/>
                </a:solidFill>
                <a:latin typeface="Arial"/>
                <a:ea typeface="Calibri"/>
                <a:cs typeface="Times New Roman"/>
              </a:rPr>
              <a:t>SURVEILLER SURCHARGE</a:t>
            </a:r>
            <a:endParaRPr lang="fr-FR" sz="2400" dirty="0">
              <a:solidFill>
                <a:srgbClr val="000000"/>
              </a:solidFill>
              <a:latin typeface="Calibri"/>
              <a:ea typeface="Calibri"/>
              <a:cs typeface="Times New Roman"/>
            </a:endParaRPr>
          </a:p>
          <a:p>
            <a:pPr marL="0" marR="0">
              <a:lnSpc>
                <a:spcPct val="115000"/>
              </a:lnSpc>
              <a:spcBef>
                <a:spcPts val="0"/>
              </a:spcBef>
              <a:spcAft>
                <a:spcPts val="1000"/>
              </a:spcAft>
            </a:pPr>
            <a:r>
              <a:rPr lang="fr-FR" sz="2800" dirty="0">
                <a:solidFill>
                  <a:srgbClr val="000000"/>
                </a:solidFill>
                <a:latin typeface="Times New Roman"/>
                <a:ea typeface="Times New Roman"/>
                <a:cs typeface="Times New Roman"/>
              </a:rPr>
              <a:t> </a:t>
            </a:r>
            <a:endParaRPr lang="fr-FR" sz="2400" dirty="0">
              <a:solidFill>
                <a:srgbClr val="000000"/>
              </a:solidFill>
              <a:latin typeface="Calibri"/>
              <a:ea typeface="Calibri"/>
              <a:cs typeface="Times New Roman"/>
            </a:endParaRPr>
          </a:p>
          <a:p>
            <a:endParaRPr lang="fr-FR" dirty="0"/>
          </a:p>
        </p:txBody>
      </p:sp>
    </p:spTree>
    <p:extLst>
      <p:ext uri="{BB962C8B-B14F-4D97-AF65-F5344CB8AC3E}">
        <p14:creationId xmlns:p14="http://schemas.microsoft.com/office/powerpoint/2010/main" val="40230600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Important </a:t>
            </a:r>
            <a:endParaRPr lang="fr-FR" dirty="0"/>
          </a:p>
        </p:txBody>
      </p:sp>
      <p:sp>
        <p:nvSpPr>
          <p:cNvPr id="2" name="Content Placeholder 1"/>
          <p:cNvSpPr>
            <a:spLocks noGrp="1"/>
          </p:cNvSpPr>
          <p:nvPr>
            <p:ph idx="1"/>
          </p:nvPr>
        </p:nvSpPr>
        <p:spPr/>
        <p:txBody>
          <a:bodyPr>
            <a:normAutofit fontScale="77500" lnSpcReduction="20000"/>
          </a:bodyPr>
          <a:lstStyle/>
          <a:p>
            <a:r>
              <a:rPr lang="fr-FR" dirty="0"/>
              <a:t>⊗ Ne pas administrer de diurétiques contre les œdèmes. L’œdème est en partie dû aux carences en potassium et en magnésium, qui peuvent se corriger en deux semaines environ. L’œdème disparaîtra moyennant une alimentation appropriée, additionnée d’une solution de minéraux comprenant du potassium et du magnésium. Donner un diurétique aggraverait le déséquilibre électrolytique de l’enfant et risquerait de provoquer sa mort. </a:t>
            </a:r>
            <a:endParaRPr lang="fr-FR" dirty="0" smtClean="0"/>
          </a:p>
          <a:p>
            <a:r>
              <a:rPr lang="fr-FR" dirty="0" smtClean="0"/>
              <a:t>⊗ </a:t>
            </a:r>
            <a:r>
              <a:rPr lang="fr-FR" dirty="0"/>
              <a:t>Ne pas administrer de fer pendant la phase 1 ou initiale et la phase de transition. N’ajouter du fer qu’après que l’enfant aura été nourri de F-100 pendant deux jours (le plus souvent au cours de la deuxième phase). Comme on l’a vu plus haut, donner du fer en début de traitement risque d’avoir des effets toxiques et de réduire la capacité du corps à résister aux infections</a:t>
            </a:r>
            <a:r>
              <a:rPr lang="fr-FR" dirty="0" smtClean="0"/>
              <a:t>.</a:t>
            </a:r>
          </a:p>
          <a:p>
            <a:r>
              <a:rPr lang="fr-FR" dirty="0" smtClean="0"/>
              <a:t> </a:t>
            </a:r>
            <a:r>
              <a:rPr lang="fr-FR" dirty="0"/>
              <a:t>⊗ Ne pas administrer de préparations enrichies en protéines (plus de 1,5 g de protéines par kg de poids corporel et par jour). Tout excès de protéines dans les premiers jours du traitement peut être dangereux, car l’enfant sévèrement malnutri est incapable d’assumer l’effort métabolique supplémentaire que cela implique. Un excès de protéines risque de surcharger le foie, le </a:t>
            </a:r>
            <a:r>
              <a:rPr lang="fr-FR" dirty="0" err="1"/>
              <a:t>coeur</a:t>
            </a:r>
            <a:r>
              <a:rPr lang="fr-FR" dirty="0"/>
              <a:t> et les reins et de provoquer la mort. </a:t>
            </a:r>
            <a:endParaRPr lang="fr-FR" dirty="0" smtClean="0"/>
          </a:p>
          <a:p>
            <a:r>
              <a:rPr lang="fr-FR" dirty="0" smtClean="0"/>
              <a:t>⊗ </a:t>
            </a:r>
            <a:r>
              <a:rPr lang="fr-FR" dirty="0"/>
              <a:t>Ne pas administrer systématiquement de liquides de perfusion. Chez l’enfant sévèrement malnutri, les liquides de perfusion peuvent aisément amener une surcharge de liquides et provoquer une insuffisance cardiaque. Ne donner de liquides de perfusion qu’aux enfants présentant des signes de choc septique.</a:t>
            </a:r>
          </a:p>
        </p:txBody>
      </p:sp>
    </p:spTree>
    <p:extLst>
      <p:ext uri="{BB962C8B-B14F-4D97-AF65-F5344CB8AC3E}">
        <p14:creationId xmlns:p14="http://schemas.microsoft.com/office/powerpoint/2010/main" val="7128427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PEC MAS reference</a:t>
            </a:r>
            <a:endParaRPr lang="fr-FR" dirty="0"/>
          </a:p>
        </p:txBody>
      </p:sp>
      <p:sp>
        <p:nvSpPr>
          <p:cNvPr id="2" name="Content Placeholder 1"/>
          <p:cNvSpPr>
            <a:spLocks noGrp="1"/>
          </p:cNvSpPr>
          <p:nvPr>
            <p:ph idx="1"/>
          </p:nvPr>
        </p:nvSpPr>
        <p:spPr/>
        <p:txBody>
          <a:bodyPr>
            <a:normAutofit/>
          </a:bodyPr>
          <a:lstStyle/>
          <a:p>
            <a:r>
              <a:rPr lang="fr-FR" dirty="0">
                <a:hlinkClick r:id="rId2"/>
              </a:rPr>
              <a:t>https://uploads-ssl.webflow.com/6124665ff8f1d12d4fae5acf/6124665ff8f1d17df8ae5c25_HAITIAN%20MSPP%20MALNUTRITION%20PROTOCOLE%202010%20(FRENCH).</a:t>
            </a:r>
            <a:r>
              <a:rPr lang="fr-FR" dirty="0" smtClean="0">
                <a:hlinkClick r:id="rId2"/>
              </a:rPr>
              <a:t>pdf</a:t>
            </a:r>
            <a:r>
              <a:rPr lang="fr-FR" dirty="0" smtClean="0"/>
              <a:t> </a:t>
            </a:r>
          </a:p>
          <a:p>
            <a:r>
              <a:rPr lang="fr-FR" dirty="0">
                <a:hlinkClick r:id="rId3"/>
              </a:rPr>
              <a:t>MODULE 4: PRISE EN CHARGE DE LA MALNUTRITION AIGUE SEVERE SANS COMPLICATION</a:t>
            </a:r>
            <a:r>
              <a:rPr lang="fr-FR" dirty="0" smtClean="0"/>
              <a:t> </a:t>
            </a:r>
          </a:p>
          <a:p>
            <a:r>
              <a:rPr lang="fr-FR" dirty="0" smtClean="0">
                <a:hlinkClick r:id="rId4"/>
              </a:rPr>
              <a:t>https</a:t>
            </a:r>
            <a:r>
              <a:rPr lang="fr-FR" dirty="0">
                <a:hlinkClick r:id="rId4"/>
              </a:rPr>
              <a:t>://</a:t>
            </a:r>
            <a:r>
              <a:rPr lang="fr-FR" dirty="0" smtClean="0">
                <a:hlinkClick r:id="rId4"/>
              </a:rPr>
              <a:t>www.fantaproject.org/sites/default/files/resources/DRC-NACS-Manuel-Reference-2016.pdf</a:t>
            </a:r>
            <a:r>
              <a:rPr lang="fr-FR" dirty="0" smtClean="0"/>
              <a:t>  </a:t>
            </a:r>
          </a:p>
          <a:p>
            <a:r>
              <a:rPr lang="en-US" dirty="0">
                <a:hlinkClick r:id="rId5"/>
              </a:rPr>
              <a:t>SEN-CH-20-01-OPERATIONAL-GUIDANCE-2014-fra-Module-Livret-tableaux.pdf</a:t>
            </a:r>
            <a:endParaRPr lang="fr-FR" dirty="0" smtClean="0"/>
          </a:p>
          <a:p>
            <a:r>
              <a:rPr lang="fr-FR" dirty="0" smtClean="0">
                <a:hlinkClick r:id="rId6"/>
              </a:rPr>
              <a:t>http</a:t>
            </a:r>
            <a:r>
              <a:rPr lang="fr-FR" dirty="0">
                <a:hlinkClick r:id="rId6"/>
              </a:rPr>
              <a:t>://</a:t>
            </a:r>
            <a:r>
              <a:rPr lang="fr-FR" dirty="0" smtClean="0">
                <a:hlinkClick r:id="rId6"/>
              </a:rPr>
              <a:t>medecinetropicale.free.fr/cours/malnut.pdf</a:t>
            </a:r>
            <a:r>
              <a:rPr lang="fr-FR" dirty="0" smtClean="0"/>
              <a:t> </a:t>
            </a:r>
            <a:endParaRPr lang="fr-FR" dirty="0"/>
          </a:p>
          <a:p>
            <a:r>
              <a:rPr lang="fr-FR" dirty="0">
                <a:hlinkClick r:id="rId7"/>
              </a:rPr>
              <a:t>https://</a:t>
            </a:r>
            <a:r>
              <a:rPr lang="fr-FR" dirty="0" smtClean="0">
                <a:hlinkClick r:id="rId7"/>
              </a:rPr>
              <a:t>medicalguidelines.msf.org/fr/viewport/CG/francais/malnutrition-aigue-severe-16689430.html#section-target-10</a:t>
            </a:r>
            <a:r>
              <a:rPr lang="fr-FR" dirty="0" smtClean="0"/>
              <a:t>  </a:t>
            </a:r>
            <a:endParaRPr lang="fr-FR" dirty="0"/>
          </a:p>
        </p:txBody>
      </p:sp>
    </p:spTree>
    <p:extLst>
      <p:ext uri="{BB962C8B-B14F-4D97-AF65-F5344CB8AC3E}">
        <p14:creationId xmlns:p14="http://schemas.microsoft.com/office/powerpoint/2010/main" val="41813553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59142</TotalTime>
  <Words>1546</Words>
  <Application>Microsoft Office PowerPoint</Application>
  <PresentationFormat>On-screen Show (4:3)</PresentationFormat>
  <Paragraphs>198</Paragraphs>
  <Slides>25</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Arial</vt:lpstr>
      <vt:lpstr>Arial Black</vt:lpstr>
      <vt:lpstr>Calibri</vt:lpstr>
      <vt:lpstr>Cambria</vt:lpstr>
      <vt:lpstr>Constantia</vt:lpstr>
      <vt:lpstr>Courier New</vt:lpstr>
      <vt:lpstr>Franklin Gothic Book</vt:lpstr>
      <vt:lpstr>hurme_no2-webfont</vt:lpstr>
      <vt:lpstr>Symbol</vt:lpstr>
      <vt:lpstr>Times New Roman</vt:lpstr>
      <vt:lpstr>Adjacency</vt:lpstr>
      <vt:lpstr>Malnutrition aigue severe</vt:lpstr>
      <vt:lpstr>Objectifs </vt:lpstr>
      <vt:lpstr>Introduction </vt:lpstr>
      <vt:lpstr>Définition </vt:lpstr>
      <vt:lpstr>Types de malnutrition</vt:lpstr>
      <vt:lpstr>Formes cliniques de malnutrition aigue</vt:lpstr>
      <vt:lpstr>Caractéristiques du marasme</vt:lpstr>
      <vt:lpstr>Caractéristiques du kwashiorkor</vt:lpstr>
      <vt:lpstr>Évaluation de l’état nutritionnel</vt:lpstr>
      <vt:lpstr>Conséquences cliniques </vt:lpstr>
      <vt:lpstr>Complications </vt:lpstr>
      <vt:lpstr>PowerPoint Presentation</vt:lpstr>
      <vt:lpstr>Traitement </vt:lpstr>
      <vt:lpstr>PowerPoint Presentation</vt:lpstr>
      <vt:lpstr>Test de l’appétit </vt:lpstr>
      <vt:lpstr>Traitement nutritionnel</vt:lpstr>
      <vt:lpstr>PowerPoint Presentation</vt:lpstr>
      <vt:lpstr>Prise en charge médicale de routine  Réaliser, pour tous les enfants atteints de MAS, hospitalisés ou traités en ambulatoire </vt:lpstr>
      <vt:lpstr>Prise en charge des complications </vt:lpstr>
      <vt:lpstr>Prise en charge des complications(suite) </vt:lpstr>
      <vt:lpstr>Diarrhée et déshydratation </vt:lpstr>
      <vt:lpstr>PowerPoint Presentation</vt:lpstr>
      <vt:lpstr>PowerPoint Presentation</vt:lpstr>
      <vt:lpstr>Important </vt:lpstr>
      <vt:lpstr>PEC MAS reference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Malnutrition aigue severe</dc:title>
  <dc:creator>DEII</dc:creator>
  <cp:lastModifiedBy>Microsoft account</cp:lastModifiedBy>
  <cp:revision>73</cp:revision>
  <dcterms:created xsi:type="dcterms:W3CDTF">2023-03-25T22:58:11Z</dcterms:created>
  <dcterms:modified xsi:type="dcterms:W3CDTF">2025-11-27T21:07:46Z</dcterms:modified>
</cp:coreProperties>
</file>